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</p:sldIdLst>
  <p:sldSz cy="5143500" cx="9144000"/>
  <p:notesSz cx="6858000" cy="9144000"/>
  <p:embeddedFontLst>
    <p:embeddedFont>
      <p:font typeface="Roboto Mono Medium"/>
      <p:regular r:id="rId74"/>
      <p:bold r:id="rId75"/>
      <p:italic r:id="rId76"/>
      <p:boldItalic r:id="rId77"/>
    </p:embeddedFont>
    <p:embeddedFont>
      <p:font typeface="Roboto Mono"/>
      <p:regular r:id="rId78"/>
      <p:bold r:id="rId79"/>
      <p:italic r:id="rId80"/>
      <p:boldItalic r:id="rId8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font" Target="fonts/RobotoMono-italic.fntdata"/><Relationship Id="rId81" Type="http://schemas.openxmlformats.org/officeDocument/2006/relationships/font" Target="fonts/RobotoMono-bold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font" Target="fonts/RobotoMonoMedium-bold.fntdata"/><Relationship Id="rId30" Type="http://schemas.openxmlformats.org/officeDocument/2006/relationships/slide" Target="slides/slide25.xml"/><Relationship Id="rId74" Type="http://schemas.openxmlformats.org/officeDocument/2006/relationships/font" Target="fonts/RobotoMonoMedium-regular.fntdata"/><Relationship Id="rId33" Type="http://schemas.openxmlformats.org/officeDocument/2006/relationships/slide" Target="slides/slide28.xml"/><Relationship Id="rId77" Type="http://schemas.openxmlformats.org/officeDocument/2006/relationships/font" Target="fonts/RobotoMonoMedium-boldItalic.fntdata"/><Relationship Id="rId32" Type="http://schemas.openxmlformats.org/officeDocument/2006/relationships/slide" Target="slides/slide27.xml"/><Relationship Id="rId76" Type="http://schemas.openxmlformats.org/officeDocument/2006/relationships/font" Target="fonts/RobotoMonoMedium-italic.fntdata"/><Relationship Id="rId35" Type="http://schemas.openxmlformats.org/officeDocument/2006/relationships/slide" Target="slides/slide30.xml"/><Relationship Id="rId79" Type="http://schemas.openxmlformats.org/officeDocument/2006/relationships/font" Target="fonts/RobotoMono-bold.fntdata"/><Relationship Id="rId34" Type="http://schemas.openxmlformats.org/officeDocument/2006/relationships/slide" Target="slides/slide29.xml"/><Relationship Id="rId78" Type="http://schemas.openxmlformats.org/officeDocument/2006/relationships/font" Target="fonts/RobotoMono-regular.fntdata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86f9eb0eda_0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86f9eb0eda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86f9eb0eda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86f9eb0eda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3de369eb68f_0_8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3de369eb68f_0_8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86f9eb0eda_0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86f9eb0eda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de369eb68f_0_6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de369eb68f_0_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de369eb68f_0_6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3de369eb68f_0_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de369eb68f_0_8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de369eb68f_0_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de369eb68f_0_1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de369eb68f_0_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e369eb68f_0_6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de369eb68f_0_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de369eb68f_0_6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de369eb68f_0_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de369eb68f_0_6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de369eb68f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de369eb68f_0_6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de369eb68f_0_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de369eb68f_0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g3de369eb68f_0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de369eb68f_0_6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de369eb68f_0_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de369eb68f_0_90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3de369eb68f_0_9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de369eb68f_0_6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" name="Google Shape;153;g3de369eb68f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de369eb68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de369eb68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de369eb68f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de369eb68f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e369eb68f_0_1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e369eb68f_0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de369eb68f_0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de369eb68f_0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g3de369eb68f_0_2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" name="Google Shape;187;g3de369eb68f_0_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g3de369eb68f_0_3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" name="Google Shape;195;g3de369eb68f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3de369eb68f_0_3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3de369eb68f_0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de369eb68f_0_4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de369eb68f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de369eb68f_0_4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de369eb68f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3de369eb68f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3de369eb68f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de369eb68f_0_5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de369eb68f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de369eb68f_0_5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de369eb68f_0_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3de369eb68f_0_5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3de369eb68f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de369eb68f_0_6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de369eb68f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3de369eb68f_0_6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3de369eb68f_0_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3de369eb68f_0_9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3de369eb68f_0_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3de2590e1df_0_2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3de2590e1df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de369eb68f_0_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de369eb68f_0_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de2590e1df_0_2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de2590e1df_0_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de2590e1df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3de2590e1df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3de369eb68f_0_7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3de369eb68f_0_7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de2590e1df_0_3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de2590e1df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3de369eb68f_0_7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3de369eb68f_0_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g3de369eb68f_0_7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g3de369eb68f_0_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3de2590e1df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3de2590e1df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3de2590e1df_0_3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3de2590e1df_0_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g3de2590e1df_0_3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" name="Google Shape;345;g3de2590e1df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de2590e1df_0_3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de2590e1df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de369eb68f_0_9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de369eb68f_0_9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g3de2590e1df_0_3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" name="Google Shape;365;g3de2590e1df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de2590e1df_0_3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de2590e1df_0_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de369eb68f_0_7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de369eb68f_0_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de369eb68f_0_7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de369eb68f_0_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de369eb68f_0_9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de369eb68f_0_9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de2590e1df_0_4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de2590e1df_0_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3de369eb68f_0_7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3de369eb68f_0_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de369eb68f_0_7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de369eb68f_0_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de369eb68f_0_7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de369eb68f_0_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de369eb68f_0_7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de369eb68f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de369eb68f_0_8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de369eb68f_0_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g3de369eb68f_0_8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" name="Google Shape;444;g3de369eb68f_0_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3de369eb68f_0_8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3de369eb68f_0_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g3de369eb68f_0_9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" name="Google Shape;461;g3de369eb68f_0_9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" name="Google Shape;467;g3de369eb68f_0_8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" name="Google Shape;468;g3de369eb68f_0_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de369eb68f_0_8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3de369eb68f_0_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3de369eb68f_0_8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3de369eb68f_0_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de369eb68f_0_9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" name="Google Shape;490;g3de369eb68f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de369eb68f_0_87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de369eb68f_0_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de369eb68f_0_9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de369eb68f_0_9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de369eb68f_0_9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3de369eb68f_0_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de369eb68f_0_9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g3de369eb68f_0_9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de369eb68f_0_9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de369eb68f_0_9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https://web.eecs.umich.edu/~nham/" TargetMode="External"/><Relationship Id="rId4" Type="http://schemas.openxmlformats.org/officeDocument/2006/relationships/hyperlink" Target="mailto:nham@umich.edu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edstem.org/us/courses/89542/discussion/7913989" TargetMode="Externa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9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8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1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2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6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23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2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1.png"/><Relationship Id="rId4" Type="http://schemas.openxmlformats.org/officeDocument/2006/relationships/image" Target="../media/image6.png"/><Relationship Id="rId5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4.png"/><Relationship Id="rId4" Type="http://schemas.openxmlformats.org/officeDocument/2006/relationships/image" Target="../media/image6.png"/><Relationship Id="rId5" Type="http://schemas.openxmlformats.org/officeDocument/2006/relationships/image" Target="../media/image10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0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20.png"/><Relationship Id="rId4" Type="http://schemas.openxmlformats.org/officeDocument/2006/relationships/image" Target="../media/image1.png"/><Relationship Id="rId5" Type="http://schemas.openxmlformats.org/officeDocument/2006/relationships/image" Target="../media/image6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9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hyperlink" Target="https://docs.redhat.com/en/documentation/red_hat_enterprise_linux/9/html/using_systemd_unit_files_to_customize_and_optimize_your_system/assembly_working-with-systemd-unit-files_working-with-systemd" TargetMode="Externa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457200" y="666750"/>
            <a:ext cx="8229600" cy="190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EECS 498 System Design of a Search Engine</a:t>
            </a:r>
            <a:br>
              <a:rPr lang="en" sz="2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Winter 2026</a:t>
            </a:r>
            <a:br>
              <a:rPr lang="en" sz="3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" sz="29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 </a:t>
            </a:r>
            <a:r>
              <a:rPr lang="en" sz="2900">
                <a:latin typeface="Calibri"/>
                <a:ea typeface="Calibri"/>
                <a:cs typeface="Calibri"/>
                <a:sym typeface="Calibri"/>
              </a:rPr>
              <a:t>11: Google Cloud Platform Continued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1232400" y="3018425"/>
            <a:ext cx="6679200" cy="25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</a:pPr>
            <a:r>
              <a:rPr b="0" i="0" lang="en" sz="1992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GSI: Christopher Davis</a:t>
            </a:r>
            <a:br>
              <a:rPr b="0" i="0" lang="en" sz="1992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" sz="1992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IA: Rickey Dong</a:t>
            </a:r>
            <a:endParaRPr b="0" i="0" sz="1992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</a:pPr>
            <a:r>
              <a:t/>
            </a:r>
            <a:endParaRPr b="0" i="0" sz="1992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ts val="2200"/>
              <a:buFont typeface="Arial"/>
              <a:buNone/>
            </a:pPr>
            <a:r>
              <a:rPr b="0" i="0" lang="en" sz="1992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  <a:t>Nicole Hamilton</a:t>
            </a:r>
            <a:br>
              <a:rPr b="0" i="0" lang="en" sz="1992" u="none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b="0" i="0" lang="en" sz="1592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https://web.eecs.umich.edu/~nham/</a:t>
            </a:r>
            <a:r>
              <a:rPr b="0" i="0" lang="en" sz="1592" u="sng" cap="none" strike="noStrike">
                <a:solidFill>
                  <a:srgbClr val="3F3F3F"/>
                </a:solidFill>
                <a:latin typeface="Verdana"/>
                <a:ea typeface="Verdana"/>
                <a:cs typeface="Verdana"/>
                <a:sym typeface="Verdana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nham@umich.edu</a:t>
            </a:r>
            <a:endParaRPr b="0" i="0" sz="1592" u="none" cap="none" strike="noStrike">
              <a:solidFill>
                <a:srgbClr val="3F3F3F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514350" lvl="0" marL="51435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0" i="0" sz="3200" u="none" cap="none" strike="noStrike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Agenda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1" name="Google Shape;61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Introduction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Project SSH Keys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Creating a VM Instance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Building &amp; Running </a:t>
            </a:r>
            <a:r>
              <a:rPr i="1" lang="en">
                <a:solidFill>
                  <a:srgbClr val="000000"/>
                </a:solidFill>
              </a:rPr>
              <a:t>LinuxTinyServer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Configuring</a:t>
            </a:r>
            <a:r>
              <a:rPr lang="en">
                <a:solidFill>
                  <a:srgbClr val="000000"/>
                </a:solidFill>
              </a:rPr>
              <a:t> a systemd service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Agenda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Char char="-"/>
            </a:pPr>
            <a:r>
              <a:rPr b="1" lang="en">
                <a:solidFill>
                  <a:srgbClr val="990000"/>
                </a:solidFill>
              </a:rPr>
              <a:t>Introduction</a:t>
            </a:r>
            <a:endParaRPr b="1">
              <a:solidFill>
                <a:srgbClr val="99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Project SSH Keys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Creating a VM Instance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Building &amp; Running </a:t>
            </a:r>
            <a:r>
              <a:rPr i="1" lang="en">
                <a:solidFill>
                  <a:srgbClr val="000000"/>
                </a:solidFill>
              </a:rPr>
              <a:t>LinuxTinyServer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Configuring a systemd service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Introduction</a:t>
            </a:r>
            <a:endParaRPr/>
          </a:p>
        </p:txBody>
      </p:sp>
      <p:sp>
        <p:nvSpPr>
          <p:cNvPr id="73" name="Google Shape;7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Presentations / demos are coming up!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See EdStem post #142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https://edstem.org/us/courses/89542/discussion/7913989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Review</a:t>
            </a:r>
            <a:endParaRPr/>
          </a:p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Recall that we went through creating a demo VM in the last lab.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 will now do it again, but more concisely.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>
                <a:solidFill>
                  <a:schemeClr val="dk1"/>
                </a:solidFill>
              </a:rPr>
              <a:t>To save time, make sure you do it in the same project as last time!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409287">
            <a:off x="2422069" y="976116"/>
            <a:ext cx="1173178" cy="4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373950" y="390900"/>
            <a:ext cx="1225000" cy="5103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/>
        </p:nvSpPr>
        <p:spPr>
          <a:xfrm>
            <a:off x="2598950" y="1688900"/>
            <a:ext cx="30012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This is your current project;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make sure it’s the right one.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Agenda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-"/>
            </a:pPr>
            <a:r>
              <a:rPr lang="en">
                <a:solidFill>
                  <a:srgbClr val="999999"/>
                </a:solidFill>
              </a:rPr>
              <a:t>Introduction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Char char="-"/>
            </a:pPr>
            <a:r>
              <a:rPr b="1" lang="en">
                <a:solidFill>
                  <a:srgbClr val="990000"/>
                </a:solidFill>
              </a:rPr>
              <a:t>Project SSH Keys</a:t>
            </a:r>
            <a:endParaRPr b="1">
              <a:solidFill>
                <a:srgbClr val="99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>
                <a:solidFill>
                  <a:schemeClr val="dk1"/>
                </a:solidFill>
              </a:rPr>
              <a:t>Creating a VM Instance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Building &amp; Running </a:t>
            </a:r>
            <a:r>
              <a:rPr i="1" lang="en">
                <a:solidFill>
                  <a:srgbClr val="000000"/>
                </a:solidFill>
              </a:rPr>
              <a:t>LinuxTinyServer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Configuring a systemd service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Project SSH Keys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Instead of manually adding SSH keys to each VM, let’s first add them globally to the project.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This allows us to SSH into any Linux VM instance in the project.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In the </a:t>
            </a:r>
            <a:r>
              <a:rPr lang="en">
                <a:solidFill>
                  <a:srgbClr val="000000"/>
                </a:solidFill>
              </a:rPr>
              <a:t>previous</a:t>
            </a:r>
            <a:r>
              <a:rPr lang="en">
                <a:solidFill>
                  <a:srgbClr val="000000"/>
                </a:solidFill>
              </a:rPr>
              <a:t> lab, we generated an SSH key at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~/.ssh/gcp_key</a:t>
            </a:r>
            <a:endParaRPr>
              <a:solidFill>
                <a:srgbClr val="00000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Again, copy the output of: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99" name="Google Shape;99;p20"/>
          <p:cNvSpPr txBox="1"/>
          <p:nvPr/>
        </p:nvSpPr>
        <p:spPr>
          <a:xfrm>
            <a:off x="2923500" y="3846600"/>
            <a:ext cx="32970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cat ~/.ssh/gcp_key.pub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409287">
            <a:off x="644094" y="834066"/>
            <a:ext cx="1173178" cy="4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025" y="424100"/>
            <a:ext cx="521750" cy="44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21"/>
          <p:cNvSpPr txBox="1"/>
          <p:nvPr/>
        </p:nvSpPr>
        <p:spPr>
          <a:xfrm>
            <a:off x="1273000" y="1526375"/>
            <a:ext cx="25881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Open the sidebar here.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6150" y="3464725"/>
            <a:ext cx="1718126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5399954">
            <a:off x="466721" y="2584741"/>
            <a:ext cx="1173177" cy="4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3" name="Google Shape;113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0300" y="3138413"/>
            <a:ext cx="869350" cy="30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56">
            <a:off x="2850576" y="3047656"/>
            <a:ext cx="1015549" cy="394563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2"/>
          <p:cNvSpPr txBox="1"/>
          <p:nvPr/>
        </p:nvSpPr>
        <p:spPr>
          <a:xfrm>
            <a:off x="4297250" y="2784800"/>
            <a:ext cx="33384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Hover over </a:t>
            </a:r>
            <a:r>
              <a:rPr b="1" i="1" lang="en" sz="1800">
                <a:solidFill>
                  <a:schemeClr val="dk1"/>
                </a:solidFill>
              </a:rPr>
              <a:t>Compute Engine</a:t>
            </a:r>
            <a:r>
              <a:rPr lang="en" sz="1800">
                <a:solidFill>
                  <a:schemeClr val="dk1"/>
                </a:solidFill>
              </a:rPr>
              <a:t>, then scroll down and click on </a:t>
            </a:r>
            <a:r>
              <a:rPr b="1" i="1" lang="en" sz="1800">
                <a:solidFill>
                  <a:schemeClr val="dk1"/>
                </a:solidFill>
              </a:rPr>
              <a:t>Metadata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427750" y="1325013"/>
            <a:ext cx="869350" cy="308575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23"/>
          <p:cNvSpPr txBox="1"/>
          <p:nvPr/>
        </p:nvSpPr>
        <p:spPr>
          <a:xfrm>
            <a:off x="3154225" y="2444125"/>
            <a:ext cx="20553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Go to </a:t>
            </a:r>
            <a:r>
              <a:rPr b="1" i="1" lang="en" sz="1800">
                <a:solidFill>
                  <a:schemeClr val="dk1"/>
                </a:solidFill>
              </a:rPr>
              <a:t>SSH Keys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22" name="Google Shape;122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7761277">
            <a:off x="3048400" y="1827706"/>
            <a:ext cx="809226" cy="314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58800" y="3929730"/>
            <a:ext cx="1190201" cy="42245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4"/>
          <p:cNvSpPr txBox="1"/>
          <p:nvPr/>
        </p:nvSpPr>
        <p:spPr>
          <a:xfrm>
            <a:off x="5525050" y="2411150"/>
            <a:ext cx="22530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</a:t>
            </a:r>
            <a:r>
              <a:rPr lang="en" sz="1800">
                <a:solidFill>
                  <a:schemeClr val="dk1"/>
                </a:solidFill>
              </a:rPr>
              <a:t> </a:t>
            </a:r>
            <a:r>
              <a:rPr b="1" i="1" lang="en" sz="1800">
                <a:solidFill>
                  <a:schemeClr val="dk1"/>
                </a:solidFill>
              </a:rPr>
              <a:t>Add </a:t>
            </a:r>
            <a:r>
              <a:rPr b="1" i="1" lang="en" sz="1800">
                <a:solidFill>
                  <a:schemeClr val="dk1"/>
                </a:solidFill>
              </a:rPr>
              <a:t>SSH key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29" name="Google Shape;129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216497">
            <a:off x="5460188" y="3343830"/>
            <a:ext cx="809225" cy="314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5"/>
          <p:cNvSpPr txBox="1"/>
          <p:nvPr/>
        </p:nvSpPr>
        <p:spPr>
          <a:xfrm>
            <a:off x="6096550" y="1520925"/>
            <a:ext cx="26079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Hit </a:t>
            </a:r>
            <a:r>
              <a:rPr b="1" i="1" lang="en" sz="1800">
                <a:solidFill>
                  <a:schemeClr val="dk1"/>
                </a:solidFill>
              </a:rPr>
              <a:t>Add item</a:t>
            </a:r>
            <a:r>
              <a:rPr lang="en" sz="1800">
                <a:solidFill>
                  <a:schemeClr val="dk1"/>
                </a:solidFill>
              </a:rPr>
              <a:t> and paste the SSH key here.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35" name="Google Shape;135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56">
            <a:off x="5075513" y="1733168"/>
            <a:ext cx="809224" cy="3144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6"/>
          <p:cNvSpPr txBox="1"/>
          <p:nvPr/>
        </p:nvSpPr>
        <p:spPr>
          <a:xfrm>
            <a:off x="6096550" y="1520925"/>
            <a:ext cx="26079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Hit </a:t>
            </a:r>
            <a:r>
              <a:rPr b="1" i="1" lang="en" sz="1800">
                <a:solidFill>
                  <a:schemeClr val="dk1"/>
                </a:solidFill>
              </a:rPr>
              <a:t>Add item</a:t>
            </a:r>
            <a:r>
              <a:rPr lang="en" sz="1800">
                <a:solidFill>
                  <a:schemeClr val="dk1"/>
                </a:solidFill>
              </a:rPr>
              <a:t> and paste the SSH key here.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41" name="Google Shape;141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56">
            <a:off x="5075513" y="1733168"/>
            <a:ext cx="809224" cy="314414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26"/>
          <p:cNvSpPr txBox="1"/>
          <p:nvPr/>
        </p:nvSpPr>
        <p:spPr>
          <a:xfrm>
            <a:off x="3710175" y="4314425"/>
            <a:ext cx="20709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Then press </a:t>
            </a:r>
            <a:r>
              <a:rPr b="1" i="1" lang="en" sz="1800">
                <a:solidFill>
                  <a:schemeClr val="dk1"/>
                </a:solidFill>
              </a:rPr>
              <a:t>Save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43" name="Google Shape;143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56">
            <a:off x="2692388" y="4388068"/>
            <a:ext cx="809224" cy="3144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1300" y="4388075"/>
            <a:ext cx="682525" cy="39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Agenda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150" name="Google Shape;150;p2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-"/>
            </a:pPr>
            <a:r>
              <a:rPr lang="en">
                <a:solidFill>
                  <a:srgbClr val="999999"/>
                </a:solidFill>
              </a:rPr>
              <a:t>Introduction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-"/>
            </a:pPr>
            <a:r>
              <a:rPr lang="en">
                <a:solidFill>
                  <a:srgbClr val="999999"/>
                </a:solidFill>
              </a:rPr>
              <a:t>Project SSH Keys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Char char="-"/>
            </a:pPr>
            <a:r>
              <a:rPr b="1" lang="en">
                <a:solidFill>
                  <a:srgbClr val="990000"/>
                </a:solidFill>
              </a:rPr>
              <a:t>Creating a VM Instance</a:t>
            </a:r>
            <a:endParaRPr b="1">
              <a:solidFill>
                <a:srgbClr val="99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Building &amp; Running </a:t>
            </a:r>
            <a:r>
              <a:rPr i="1" lang="en">
                <a:solidFill>
                  <a:srgbClr val="000000"/>
                </a:solidFill>
              </a:rPr>
              <a:t>LinuxTinyServer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Configuring a systemd service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Creating a VM Instance</a:t>
            </a:r>
            <a:endParaRPr/>
          </a:p>
        </p:txBody>
      </p:sp>
      <p:sp>
        <p:nvSpPr>
          <p:cNvPr id="156" name="Google Shape;156;p28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will create an instance for our web-server with these specs: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Type: </a:t>
            </a:r>
            <a:r>
              <a:rPr b="1" lang="en">
                <a:solidFill>
                  <a:srgbClr val="000000"/>
                </a:solidFill>
                <a:latin typeface="Roboto Mono"/>
                <a:ea typeface="Roboto Mono"/>
                <a:cs typeface="Roboto Mono"/>
                <a:sym typeface="Roboto Mono"/>
              </a:rPr>
              <a:t>e2-medium </a:t>
            </a:r>
            <a:endParaRPr b="1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OS: </a:t>
            </a:r>
            <a:r>
              <a:rPr b="1" lang="en">
                <a:solidFill>
                  <a:srgbClr val="000000"/>
                </a:solidFill>
              </a:rPr>
              <a:t>Ubuntu 24.04 LTS (Minimal)</a:t>
            </a:r>
            <a:endParaRPr b="1"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Boot Disk: </a:t>
            </a:r>
            <a:r>
              <a:rPr b="1" lang="en">
                <a:solidFill>
                  <a:srgbClr val="000000"/>
                </a:solidFill>
              </a:rPr>
              <a:t>20GB </a:t>
            </a:r>
            <a:r>
              <a:rPr lang="en">
                <a:solidFill>
                  <a:srgbClr val="000000"/>
                </a:solidFill>
              </a:rPr>
              <a:t>of </a:t>
            </a:r>
            <a:r>
              <a:rPr b="1" lang="en">
                <a:solidFill>
                  <a:srgbClr val="000000"/>
                </a:solidFill>
              </a:rPr>
              <a:t>Standard Persist Disk</a:t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Recall: last lab covered how to do this using the GCP web console.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409287">
            <a:off x="644094" y="834066"/>
            <a:ext cx="1173178" cy="4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3025" y="424100"/>
            <a:ext cx="521750" cy="443675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29"/>
          <p:cNvSpPr txBox="1"/>
          <p:nvPr/>
        </p:nvSpPr>
        <p:spPr>
          <a:xfrm>
            <a:off x="1273000" y="1526375"/>
            <a:ext cx="25881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Open the sidebar here.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5399954">
            <a:off x="466721" y="2584741"/>
            <a:ext cx="1173177" cy="455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6150" y="3464725"/>
            <a:ext cx="1718126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34275" y="1126875"/>
            <a:ext cx="869350" cy="30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56">
            <a:off x="2817576" y="1040881"/>
            <a:ext cx="1015549" cy="394563"/>
          </a:xfrm>
          <a:prstGeom prst="rect">
            <a:avLst/>
          </a:prstGeom>
          <a:noFill/>
          <a:ln>
            <a:noFill/>
          </a:ln>
        </p:spPr>
      </p:pic>
      <p:sp>
        <p:nvSpPr>
          <p:cNvPr id="172" name="Google Shape;172;p30"/>
          <p:cNvSpPr txBox="1"/>
          <p:nvPr/>
        </p:nvSpPr>
        <p:spPr>
          <a:xfrm>
            <a:off x="4572000" y="2202300"/>
            <a:ext cx="33384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Hover over </a:t>
            </a:r>
            <a:r>
              <a:rPr b="1" i="1" lang="en" sz="1800">
                <a:solidFill>
                  <a:schemeClr val="dk1"/>
                </a:solidFill>
              </a:rPr>
              <a:t>Compute Engine</a:t>
            </a:r>
            <a:r>
              <a:rPr lang="en" sz="1800">
                <a:solidFill>
                  <a:schemeClr val="dk1"/>
                </a:solidFill>
              </a:rPr>
              <a:t>, then click on </a:t>
            </a:r>
            <a:r>
              <a:rPr b="1" i="1" lang="en" sz="1800">
                <a:solidFill>
                  <a:schemeClr val="dk1"/>
                </a:solidFill>
              </a:rPr>
              <a:t>VM instances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79875" y="684625"/>
            <a:ext cx="1496699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400044">
            <a:off x="2820451" y="1438781"/>
            <a:ext cx="1015549" cy="394563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31"/>
          <p:cNvSpPr txBox="1"/>
          <p:nvPr/>
        </p:nvSpPr>
        <p:spPr>
          <a:xfrm>
            <a:off x="2140950" y="2416850"/>
            <a:ext cx="24951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</a:t>
            </a:r>
            <a:r>
              <a:rPr i="1" lang="en" sz="1800">
                <a:solidFill>
                  <a:schemeClr val="dk1"/>
                </a:solidFill>
              </a:rPr>
              <a:t>Create instance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2"/>
          <p:cNvSpPr txBox="1"/>
          <p:nvPr/>
        </p:nvSpPr>
        <p:spPr>
          <a:xfrm>
            <a:off x="4882500" y="3711550"/>
            <a:ext cx="24951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You will get this menu.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33"/>
          <p:cNvSpPr txBox="1"/>
          <p:nvPr/>
        </p:nvSpPr>
        <p:spPr>
          <a:xfrm>
            <a:off x="4951125" y="993600"/>
            <a:ext cx="35115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Scroll down to see all the series.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190" name="Google Shape;190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874125" y="2872175"/>
            <a:ext cx="675650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56">
            <a:off x="2809698" y="2896731"/>
            <a:ext cx="1015552" cy="394563"/>
          </a:xfrm>
          <a:prstGeom prst="rect">
            <a:avLst/>
          </a:prstGeom>
          <a:noFill/>
          <a:ln>
            <a:noFill/>
          </a:ln>
        </p:spPr>
      </p:pic>
      <p:sp>
        <p:nvSpPr>
          <p:cNvPr id="192" name="Google Shape;192;p33"/>
          <p:cNvSpPr txBox="1"/>
          <p:nvPr/>
        </p:nvSpPr>
        <p:spPr>
          <a:xfrm>
            <a:off x="4297225" y="2863175"/>
            <a:ext cx="22092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We want series E2.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Google Shape;197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54252">
            <a:off x="4603849" y="3522932"/>
            <a:ext cx="1015550" cy="394562"/>
          </a:xfrm>
          <a:prstGeom prst="rect">
            <a:avLst/>
          </a:prstGeom>
          <a:noFill/>
          <a:ln>
            <a:noFill/>
          </a:ln>
        </p:spPr>
      </p:pic>
      <p:sp>
        <p:nvSpPr>
          <p:cNvPr id="198" name="Google Shape;198;p34"/>
          <p:cNvSpPr txBox="1"/>
          <p:nvPr/>
        </p:nvSpPr>
        <p:spPr>
          <a:xfrm>
            <a:off x="5708025" y="3627275"/>
            <a:ext cx="24951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Choose </a:t>
            </a: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e2-medium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pic>
        <p:nvPicPr>
          <p:cNvPr id="199" name="Google Shape;199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74125" y="1091725"/>
            <a:ext cx="675650" cy="44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799956">
            <a:off x="2809698" y="1116281"/>
            <a:ext cx="1015552" cy="394563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4"/>
          <p:cNvSpPr txBox="1"/>
          <p:nvPr/>
        </p:nvSpPr>
        <p:spPr>
          <a:xfrm>
            <a:off x="4297225" y="1082725"/>
            <a:ext cx="22092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We want series E2.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02" name="Google Shape;202;p34"/>
          <p:cNvSpPr/>
          <p:nvPr/>
        </p:nvSpPr>
        <p:spPr>
          <a:xfrm>
            <a:off x="1736475" y="2906400"/>
            <a:ext cx="4517100" cy="394500"/>
          </a:xfrm>
          <a:prstGeom prst="frame">
            <a:avLst>
              <a:gd fmla="val 4821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622129">
            <a:off x="2026100" y="1506145"/>
            <a:ext cx="1015550" cy="394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3800" y="1317475"/>
            <a:ext cx="1406775" cy="91765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35"/>
          <p:cNvSpPr txBox="1"/>
          <p:nvPr/>
        </p:nvSpPr>
        <p:spPr>
          <a:xfrm>
            <a:off x="3175625" y="1406850"/>
            <a:ext cx="27726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on </a:t>
            </a:r>
            <a:r>
              <a:rPr b="1" i="1" lang="en" sz="1800">
                <a:solidFill>
                  <a:schemeClr val="dk1"/>
                </a:solidFill>
              </a:rPr>
              <a:t>OS and storage</a:t>
            </a:r>
            <a:r>
              <a:rPr lang="en" sz="1800">
                <a:solidFill>
                  <a:schemeClr val="dk1"/>
                </a:solidFill>
              </a:rPr>
              <a:t> in the sidebar.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02500" y="2099975"/>
            <a:ext cx="1213951" cy="5326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6"/>
          <p:cNvSpPr txBox="1"/>
          <p:nvPr/>
        </p:nvSpPr>
        <p:spPr>
          <a:xfrm>
            <a:off x="4045550" y="1996825"/>
            <a:ext cx="27726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Click here to change the OS and boot disk type.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216" name="Google Shape;21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799956">
            <a:off x="2866875" y="2099970"/>
            <a:ext cx="1015549" cy="3945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7"/>
          <p:cNvSpPr txBox="1"/>
          <p:nvPr/>
        </p:nvSpPr>
        <p:spPr>
          <a:xfrm>
            <a:off x="6473325" y="2063850"/>
            <a:ext cx="2121000" cy="1293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Let’s use Ubuntu for the demo. Scroll down or filter and select it.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222" name="Google Shape;222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838930">
            <a:off x="4691325" y="2196296"/>
            <a:ext cx="1015549" cy="394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963775" y="1901350"/>
            <a:ext cx="764875" cy="33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8"/>
          <p:cNvSpPr txBox="1"/>
          <p:nvPr/>
        </p:nvSpPr>
        <p:spPr>
          <a:xfrm>
            <a:off x="6440375" y="2624350"/>
            <a:ext cx="25719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We will use the x86/64 Ubuntu 24.04 LTS Minimal.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29" name="Google Shape;229;p38"/>
          <p:cNvSpPr/>
          <p:nvPr/>
        </p:nvSpPr>
        <p:spPr>
          <a:xfrm>
            <a:off x="3176225" y="2978400"/>
            <a:ext cx="2220000" cy="351000"/>
          </a:xfrm>
          <a:prstGeom prst="frame">
            <a:avLst>
              <a:gd fmla="val 4821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9"/>
          <p:cNvSpPr/>
          <p:nvPr/>
        </p:nvSpPr>
        <p:spPr>
          <a:xfrm>
            <a:off x="2967400" y="1488650"/>
            <a:ext cx="3253200" cy="808200"/>
          </a:xfrm>
          <a:prstGeom prst="frame">
            <a:avLst>
              <a:gd fmla="val 4821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0"/>
          <p:cNvSpPr/>
          <p:nvPr/>
        </p:nvSpPr>
        <p:spPr>
          <a:xfrm>
            <a:off x="2945400" y="2279950"/>
            <a:ext cx="3253200" cy="1105200"/>
          </a:xfrm>
          <a:prstGeom prst="frame">
            <a:avLst>
              <a:gd fmla="val 4821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40"/>
          <p:cNvSpPr txBox="1"/>
          <p:nvPr/>
        </p:nvSpPr>
        <p:spPr>
          <a:xfrm>
            <a:off x="6363450" y="2186050"/>
            <a:ext cx="2571900" cy="1293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Now change the boot disk to </a:t>
            </a:r>
            <a:r>
              <a:rPr b="1" lang="en" sz="1800">
                <a:solidFill>
                  <a:schemeClr val="dk1"/>
                </a:solidFill>
              </a:rPr>
              <a:t>20 GB</a:t>
            </a:r>
            <a:r>
              <a:rPr lang="en" sz="1800">
                <a:solidFill>
                  <a:schemeClr val="dk1"/>
                </a:solidFill>
              </a:rPr>
              <a:t> of </a:t>
            </a:r>
            <a:r>
              <a:rPr b="1" lang="en" sz="1800">
                <a:solidFill>
                  <a:schemeClr val="dk1"/>
                </a:solidFill>
              </a:rPr>
              <a:t>Standard Persistent Disk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48694">
            <a:off x="296411" y="2040717"/>
            <a:ext cx="1459701" cy="619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p41"/>
          <p:cNvPicPr preferRelativeResize="0"/>
          <p:nvPr/>
        </p:nvPicPr>
        <p:blipFill rotWithShape="1">
          <a:blip r:embed="rId5">
            <a:alphaModFix/>
          </a:blip>
          <a:srcRect b="0" l="10860" r="50575" t="0"/>
          <a:stretch/>
        </p:blipFill>
        <p:spPr>
          <a:xfrm rot="10800000">
            <a:off x="2924550" y="1750750"/>
            <a:ext cx="174600" cy="42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p41"/>
          <p:cNvPicPr preferRelativeResize="0"/>
          <p:nvPr/>
        </p:nvPicPr>
        <p:blipFill rotWithShape="1">
          <a:blip r:embed="rId5">
            <a:alphaModFix/>
          </a:blip>
          <a:srcRect b="0" l="10860" r="50575" t="0"/>
          <a:stretch/>
        </p:blipFill>
        <p:spPr>
          <a:xfrm>
            <a:off x="1776600" y="1750750"/>
            <a:ext cx="174600" cy="427025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41"/>
          <p:cNvSpPr txBox="1"/>
          <p:nvPr/>
        </p:nvSpPr>
        <p:spPr>
          <a:xfrm>
            <a:off x="2824525" y="3110225"/>
            <a:ext cx="49344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Now go to the </a:t>
            </a:r>
            <a:r>
              <a:rPr b="1" i="1" lang="en" sz="1800">
                <a:solidFill>
                  <a:schemeClr val="dk1"/>
                </a:solidFill>
              </a:rPr>
              <a:t>Networking</a:t>
            </a:r>
            <a:r>
              <a:rPr lang="en" sz="1800">
                <a:solidFill>
                  <a:schemeClr val="dk1"/>
                </a:solidFill>
              </a:rPr>
              <a:t> tab, and scroll down until you see </a:t>
            </a:r>
            <a:r>
              <a:rPr b="1" i="1" lang="en" sz="1800">
                <a:solidFill>
                  <a:schemeClr val="dk1"/>
                </a:solidFill>
              </a:rPr>
              <a:t>Firewall</a:t>
            </a:r>
            <a:r>
              <a:rPr lang="en" sz="1800">
                <a:solidFill>
                  <a:schemeClr val="dk1"/>
                </a:solidFill>
              </a:rPr>
              <a:t> settings.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2"/>
          <p:cNvSpPr txBox="1"/>
          <p:nvPr/>
        </p:nvSpPr>
        <p:spPr>
          <a:xfrm>
            <a:off x="4857775" y="3692700"/>
            <a:ext cx="30333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Check </a:t>
            </a:r>
            <a:r>
              <a:rPr b="1" i="1" lang="en" sz="1800">
                <a:solidFill>
                  <a:schemeClr val="dk1"/>
                </a:solidFill>
              </a:rPr>
              <a:t>Allow HTTP traffic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254" name="Google Shape;254;p42"/>
          <p:cNvSpPr/>
          <p:nvPr/>
        </p:nvSpPr>
        <p:spPr>
          <a:xfrm>
            <a:off x="1857375" y="1730450"/>
            <a:ext cx="1692300" cy="676500"/>
          </a:xfrm>
          <a:prstGeom prst="frame">
            <a:avLst>
              <a:gd fmla="val 4821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43"/>
          <p:cNvSpPr txBox="1"/>
          <p:nvPr/>
        </p:nvSpPr>
        <p:spPr>
          <a:xfrm>
            <a:off x="3802700" y="3758650"/>
            <a:ext cx="18135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Now hit </a:t>
            </a:r>
            <a:r>
              <a:rPr b="1" i="1" lang="en" sz="1800">
                <a:solidFill>
                  <a:schemeClr val="dk1"/>
                </a:solidFill>
              </a:rPr>
              <a:t>Create</a:t>
            </a:r>
            <a:r>
              <a:rPr lang="en" sz="1800">
                <a:solidFill>
                  <a:schemeClr val="dk1"/>
                </a:solidFill>
              </a:rPr>
              <a:t>.</a:t>
            </a:r>
            <a:endParaRPr sz="1800">
              <a:solidFill>
                <a:schemeClr val="dk1"/>
              </a:solidFill>
            </a:endParaRPr>
          </a:p>
        </p:txBody>
      </p:sp>
      <p:pic>
        <p:nvPicPr>
          <p:cNvPr id="260" name="Google Shape;260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727225">
            <a:off x="2636150" y="3998721"/>
            <a:ext cx="1015549" cy="3945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4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48694">
            <a:off x="1785758" y="4353584"/>
            <a:ext cx="677985" cy="4916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Agenda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67" name="Google Shape;267;p4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-"/>
            </a:pPr>
            <a:r>
              <a:rPr lang="en">
                <a:solidFill>
                  <a:srgbClr val="999999"/>
                </a:solidFill>
              </a:rPr>
              <a:t>Introduction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-"/>
            </a:pPr>
            <a:r>
              <a:rPr lang="en">
                <a:solidFill>
                  <a:srgbClr val="999999"/>
                </a:solidFill>
              </a:rPr>
              <a:t>Project SSH Keys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-"/>
            </a:pPr>
            <a:r>
              <a:rPr lang="en">
                <a:solidFill>
                  <a:srgbClr val="999999"/>
                </a:solidFill>
              </a:rPr>
              <a:t>Creating a VM Instance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Char char="-"/>
            </a:pPr>
            <a:r>
              <a:rPr b="1" lang="en">
                <a:solidFill>
                  <a:srgbClr val="990000"/>
                </a:solidFill>
              </a:rPr>
              <a:t>Building &amp; Running </a:t>
            </a:r>
            <a:r>
              <a:rPr b="1" i="1" lang="en">
                <a:solidFill>
                  <a:srgbClr val="990000"/>
                </a:solidFill>
              </a:rPr>
              <a:t>LinuxTinyServer</a:t>
            </a:r>
            <a:endParaRPr b="1">
              <a:solidFill>
                <a:srgbClr val="99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Configuring a systemd service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Up the VM Environent</a:t>
            </a:r>
            <a:endParaRPr/>
          </a:p>
        </p:txBody>
      </p:sp>
      <p:sp>
        <p:nvSpPr>
          <p:cNvPr id="273" name="Google Shape;273;p45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Let’s set up our VM environment just like we did for </a:t>
            </a:r>
            <a:r>
              <a:rPr i="1" lang="en">
                <a:solidFill>
                  <a:srgbClr val="000000"/>
                </a:solidFill>
              </a:rPr>
              <a:t>LinuxGetSsl</a:t>
            </a:r>
            <a:r>
              <a:rPr lang="en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You can: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SSH from the web console directly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Add a local SSH key to the instance like in the previous lab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Or, SSH using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gcloud</a:t>
            </a:r>
            <a:r>
              <a:rPr lang="en">
                <a:solidFill>
                  <a:srgbClr val="000000"/>
                </a:solidFill>
              </a:rPr>
              <a:t>, which automatically handles the local keys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Up the VM Environent</a:t>
            </a:r>
            <a:endParaRPr/>
          </a:p>
        </p:txBody>
      </p:sp>
      <p:sp>
        <p:nvSpPr>
          <p:cNvPr id="279" name="Google Shape;279;p46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Let’s set up our VM environment just like we did for </a:t>
            </a:r>
            <a:r>
              <a:rPr i="1" lang="en">
                <a:solidFill>
                  <a:srgbClr val="000000"/>
                </a:solidFill>
              </a:rPr>
              <a:t>LinuxGetSsl</a:t>
            </a:r>
            <a:r>
              <a:rPr lang="en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You can: 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SSH from the web console directly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Add a local SSH key to the instance like in the previous lab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Or, SSH using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gcloud</a:t>
            </a:r>
            <a:r>
              <a:rPr lang="en">
                <a:solidFill>
                  <a:srgbClr val="000000"/>
                </a:solidFill>
              </a:rPr>
              <a:t> CLI, which automatically handles the local keys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Since we already set up a global SSH key for the </a:t>
            </a:r>
            <a:r>
              <a:rPr lang="en">
                <a:solidFill>
                  <a:srgbClr val="000000"/>
                </a:solidFill>
              </a:rPr>
              <a:t>project</a:t>
            </a:r>
            <a:r>
              <a:rPr lang="en">
                <a:solidFill>
                  <a:srgbClr val="000000"/>
                </a:solidFill>
              </a:rPr>
              <a:t>, we can just run: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80" name="Google Shape;280;p46"/>
          <p:cNvSpPr txBox="1"/>
          <p:nvPr/>
        </p:nvSpPr>
        <p:spPr>
          <a:xfrm>
            <a:off x="1445250" y="3945575"/>
            <a:ext cx="62535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</a:t>
            </a:r>
            <a:r>
              <a:rPr lang="en" sz="1600">
                <a:solidFill>
                  <a:schemeClr val="dk1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sh -i ~/.ssh/gcp_key &lt;username&gt;@&lt;vm_external_ip&gt;</a:t>
            </a:r>
            <a:endParaRPr sz="16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Setting Up the VM Environent (review)</a:t>
            </a:r>
            <a:endParaRPr/>
          </a:p>
        </p:txBody>
      </p:sp>
      <p:sp>
        <p:nvSpPr>
          <p:cNvPr id="286" name="Google Shape;286;p47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Now we set up the environment exactly as with </a:t>
            </a:r>
            <a:r>
              <a:rPr i="1" lang="en">
                <a:solidFill>
                  <a:srgbClr val="000000"/>
                </a:solidFill>
              </a:rPr>
              <a:t>LinuxGetSsl</a:t>
            </a:r>
            <a:r>
              <a:rPr lang="en">
                <a:solidFill>
                  <a:srgbClr val="000000"/>
                </a:solidFill>
              </a:rPr>
              <a:t>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In particular, run these commands in the SSH terminal on the VM: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Then depending on if you want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vim</a:t>
            </a:r>
            <a:r>
              <a:rPr lang="en">
                <a:solidFill>
                  <a:srgbClr val="000000"/>
                </a:solidFill>
              </a:rPr>
              <a:t> or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nano</a:t>
            </a:r>
            <a:r>
              <a:rPr lang="en"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287" name="Google Shape;287;p47"/>
          <p:cNvSpPr txBox="1"/>
          <p:nvPr/>
        </p:nvSpPr>
        <p:spPr>
          <a:xfrm>
            <a:off x="978150" y="2308000"/>
            <a:ext cx="49677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sudo apt update &amp;&amp; sudo apt upgrade -y</a:t>
            </a:r>
            <a:endParaRPr sz="16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288" name="Google Shape;288;p47"/>
          <p:cNvSpPr txBox="1"/>
          <p:nvPr/>
        </p:nvSpPr>
        <p:spPr>
          <a:xfrm>
            <a:off x="978150" y="2932375"/>
            <a:ext cx="66603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</a:t>
            </a:r>
            <a:r>
              <a:rPr lang="en" sz="1600">
                <a:solidFill>
                  <a:schemeClr val="dk1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udo apt install -y build-essential cmake git gdb</a:t>
            </a:r>
            <a:endParaRPr sz="16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289" name="Google Shape;289;p47"/>
          <p:cNvSpPr txBox="1"/>
          <p:nvPr/>
        </p:nvSpPr>
        <p:spPr>
          <a:xfrm>
            <a:off x="978175" y="4479950"/>
            <a:ext cx="30333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sudo apt install -y vim</a:t>
            </a:r>
            <a:endParaRPr sz="16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290" name="Google Shape;290;p47"/>
          <p:cNvSpPr txBox="1"/>
          <p:nvPr/>
        </p:nvSpPr>
        <p:spPr>
          <a:xfrm>
            <a:off x="4638075" y="4479950"/>
            <a:ext cx="32532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highlight>
                  <a:schemeClr val="lt2"/>
                </a:highlight>
                <a:latin typeface="Roboto Mono Medium"/>
                <a:ea typeface="Roboto Mono Medium"/>
                <a:cs typeface="Roboto Mono Medium"/>
                <a:sym typeface="Roboto Mono Medium"/>
              </a:rPr>
              <a:t>sudo apt install -y nano</a:t>
            </a:r>
            <a:endParaRPr sz="16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291" name="Google Shape;291;p47"/>
          <p:cNvSpPr txBox="1"/>
          <p:nvPr/>
        </p:nvSpPr>
        <p:spPr>
          <a:xfrm>
            <a:off x="4105025" y="4464650"/>
            <a:ext cx="4395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or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Code onto GCP</a:t>
            </a:r>
            <a:endParaRPr/>
          </a:p>
        </p:txBody>
      </p:sp>
      <p:sp>
        <p:nvSpPr>
          <p:cNvPr id="297" name="Google Shape;297;p48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Now, we just need to get our </a:t>
            </a:r>
            <a:r>
              <a:rPr i="1" lang="en">
                <a:solidFill>
                  <a:srgbClr val="000000"/>
                </a:solidFill>
              </a:rPr>
              <a:t>LinuxTinyServer</a:t>
            </a:r>
            <a:r>
              <a:rPr lang="en">
                <a:solidFill>
                  <a:srgbClr val="000000"/>
                </a:solidFill>
              </a:rPr>
              <a:t> code onto GCP.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Just</a:t>
            </a:r>
            <a:r>
              <a:rPr lang="en">
                <a:solidFill>
                  <a:srgbClr val="000000"/>
                </a:solidFill>
              </a:rPr>
              <a:t> like last lab, there are several ways to do this. Namely: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Setting up Github credentials on GCP (or vice versa)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Using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scp</a:t>
            </a:r>
            <a:r>
              <a:rPr lang="en">
                <a:solidFill>
                  <a:srgbClr val="000000"/>
                </a:solidFill>
              </a:rPr>
              <a:t> or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rsync</a:t>
            </a:r>
            <a:r>
              <a:rPr lang="en">
                <a:solidFill>
                  <a:srgbClr val="000000"/>
                </a:solidFill>
              </a:rPr>
              <a:t> with a local SSH key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Using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gcloud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Code onto GCP (scp)</a:t>
            </a:r>
            <a:endParaRPr/>
          </a:p>
        </p:txBody>
      </p:sp>
      <p:sp>
        <p:nvSpPr>
          <p:cNvPr id="303" name="Google Shape;303;p49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example, with this tutorial’s naming, I would run: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04" name="Google Shape;304;p49"/>
          <p:cNvSpPr txBox="1"/>
          <p:nvPr/>
        </p:nvSpPr>
        <p:spPr>
          <a:xfrm>
            <a:off x="1709400" y="1800950"/>
            <a:ext cx="5725200" cy="10158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</a:t>
            </a: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cp -r -i ~/.ssh/gcp_key \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~/local/path/to/my/code \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&lt;username&gt;@&lt;vm_ip&gt;:~/LinuxTinyServer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HTML onto GCP</a:t>
            </a:r>
            <a:endParaRPr/>
          </a:p>
        </p:txBody>
      </p:sp>
      <p:sp>
        <p:nvSpPr>
          <p:cNvPr id="310" name="Google Shape;310;p50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Since this is a web-server, we need some HTML to serve.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Luckily, we already have some from the HTMLParser assignment, such as the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NYTimes.html</a:t>
            </a:r>
            <a:r>
              <a:rPr lang="en">
                <a:solidFill>
                  <a:srgbClr val="000000"/>
                </a:solidFill>
              </a:rPr>
              <a:t> file.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Let’s put them in a </a:t>
            </a:r>
            <a:r>
              <a:rPr lang="en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~/html</a:t>
            </a:r>
            <a:r>
              <a:rPr lang="en">
                <a:solidFill>
                  <a:schemeClr val="dk1"/>
                </a:solidFill>
              </a:rPr>
              <a:t> directory. On the remote VM, run: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11" name="Google Shape;311;p50"/>
          <p:cNvSpPr txBox="1"/>
          <p:nvPr/>
        </p:nvSpPr>
        <p:spPr>
          <a:xfrm>
            <a:off x="3545250" y="3692725"/>
            <a:ext cx="20535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mkdir ~/html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HTML onto GCP</a:t>
            </a:r>
            <a:endParaRPr/>
          </a:p>
        </p:txBody>
      </p:sp>
      <p:sp>
        <p:nvSpPr>
          <p:cNvPr id="317" name="Google Shape;317;p51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every local HTML file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example.html</a:t>
            </a:r>
            <a:r>
              <a:rPr lang="en">
                <a:solidFill>
                  <a:srgbClr val="000000"/>
                </a:solidFill>
              </a:rPr>
              <a:t> that you want to copy, run this locally: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Note the trailing slash in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~/html/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18" name="Google Shape;318;p51"/>
          <p:cNvSpPr txBox="1"/>
          <p:nvPr/>
        </p:nvSpPr>
        <p:spPr>
          <a:xfrm>
            <a:off x="1709400" y="1800950"/>
            <a:ext cx="5725200" cy="10158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scp -i ~/.ssh/gcp_key \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~/local/path/to/my/code \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&lt;username&gt;@&lt;vm_ip&gt;:~/html/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Getting HTML onto GCP</a:t>
            </a:r>
            <a:endParaRPr/>
          </a:p>
        </p:txBody>
      </p:sp>
      <p:sp>
        <p:nvSpPr>
          <p:cNvPr id="324" name="Google Shape;324;p52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every local HTML file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example.html</a:t>
            </a:r>
            <a:r>
              <a:rPr lang="en">
                <a:solidFill>
                  <a:srgbClr val="000000"/>
                </a:solidFill>
              </a:rPr>
              <a:t> that you want to copy, run this locally: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Note the trailing slash in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~/html/</a:t>
            </a:r>
            <a:endParaRPr>
              <a:solidFill>
                <a:srgbClr val="00000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You can also get new webpages with curl; e.g., on the remote VM you can do: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25" name="Google Shape;325;p52"/>
          <p:cNvSpPr txBox="1"/>
          <p:nvPr/>
        </p:nvSpPr>
        <p:spPr>
          <a:xfrm>
            <a:off x="155850" y="4239325"/>
            <a:ext cx="8832300" cy="4464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>
                <a:solidFill>
                  <a:schemeClr val="dk1"/>
                </a:solidFill>
                <a:latin typeface="Roboto Mono"/>
                <a:ea typeface="Roboto Mono"/>
                <a:cs typeface="Roboto Mono"/>
                <a:sym typeface="Roboto Mono"/>
              </a:rPr>
              <a:t>curl -L -o ~/html/linux.html "https://en.wikipedia.org/wiki/Linux"</a:t>
            </a:r>
            <a:endParaRPr b="1" sz="1700">
              <a:solidFill>
                <a:schemeClr val="dk1"/>
              </a:solidFill>
              <a:latin typeface="Roboto Mono"/>
              <a:ea typeface="Roboto Mono"/>
              <a:cs typeface="Roboto Mono"/>
              <a:sym typeface="Roboto Mono"/>
            </a:endParaRPr>
          </a:p>
        </p:txBody>
      </p:sp>
      <p:sp>
        <p:nvSpPr>
          <p:cNvPr id="326" name="Google Shape;326;p52"/>
          <p:cNvSpPr txBox="1"/>
          <p:nvPr/>
        </p:nvSpPr>
        <p:spPr>
          <a:xfrm>
            <a:off x="1709400" y="1800950"/>
            <a:ext cx="5725200" cy="10158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scp -i ~/.ssh/gcp_key \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~/local/path/to/my/code \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&lt;username&gt;@&lt;vm_ip&gt;:~/html/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Building &amp; Running </a:t>
            </a:r>
            <a:r>
              <a:rPr i="1" lang="en"/>
              <a:t>LinuxTinyServer</a:t>
            </a:r>
            <a:endParaRPr/>
          </a:p>
        </p:txBody>
      </p:sp>
      <p:sp>
        <p:nvSpPr>
          <p:cNvPr id="332" name="Google Shape;332;p53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Now, you can build and run </a:t>
            </a:r>
            <a:r>
              <a:rPr i="1" lang="en">
                <a:solidFill>
                  <a:srgbClr val="000000"/>
                </a:solidFill>
              </a:rPr>
              <a:t>LinuxTinyServer</a:t>
            </a:r>
            <a:r>
              <a:rPr lang="en">
                <a:solidFill>
                  <a:srgbClr val="000000"/>
                </a:solidFill>
              </a:rPr>
              <a:t> as you </a:t>
            </a:r>
            <a:r>
              <a:rPr lang="en">
                <a:solidFill>
                  <a:srgbClr val="000000"/>
                </a:solidFill>
              </a:rPr>
              <a:t>usually</a:t>
            </a:r>
            <a:r>
              <a:rPr lang="en">
                <a:solidFill>
                  <a:srgbClr val="000000"/>
                </a:solidFill>
              </a:rPr>
              <a:t> would.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instance: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33" name="Google Shape;333;p53"/>
          <p:cNvSpPr txBox="1"/>
          <p:nvPr/>
        </p:nvSpPr>
        <p:spPr>
          <a:xfrm>
            <a:off x="1330200" y="2340900"/>
            <a:ext cx="64836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</a:t>
            </a: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 ~/LinuxTinyServer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334" name="Google Shape;334;p53"/>
          <p:cNvSpPr txBox="1"/>
          <p:nvPr/>
        </p:nvSpPr>
        <p:spPr>
          <a:xfrm>
            <a:off x="1330200" y="3009850"/>
            <a:ext cx="64836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g++ -pthread LinuxTinyServer.cpp -o LinuxTinyServer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335" name="Google Shape;335;p53"/>
          <p:cNvSpPr txBox="1"/>
          <p:nvPr/>
        </p:nvSpPr>
        <p:spPr>
          <a:xfrm>
            <a:off x="1330200" y="3678800"/>
            <a:ext cx="64836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sudo </a:t>
            </a: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./</a:t>
            </a: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LinuxTinyServer 80 ~/html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to LinuxTinyServer</a:t>
            </a:r>
            <a:endParaRPr/>
          </a:p>
        </p:txBody>
      </p:sp>
      <p:sp>
        <p:nvSpPr>
          <p:cNvPr id="341" name="Google Shape;341;p54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can then connect to the LinuxTinyServer as usual, except we specify the external IP of the VM instance instead of localhost.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I.e., you can enter the following into your browser: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42" name="Google Shape;342;p54"/>
          <p:cNvSpPr txBox="1"/>
          <p:nvPr/>
        </p:nvSpPr>
        <p:spPr>
          <a:xfrm>
            <a:off x="1330200" y="2932375"/>
            <a:ext cx="64836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http://{vm_ip_address}/{file_name}.html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Connecting to LinuxTinyServer</a:t>
            </a:r>
            <a:endParaRPr/>
          </a:p>
        </p:txBody>
      </p:sp>
      <p:sp>
        <p:nvSpPr>
          <p:cNvPr id="348" name="Google Shape;348;p55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can then connect to the LinuxTinyServer as usual, except we specify the external IP of the VM instance instead of localhost.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I.e., you can enter the following into your browser: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Alternatively, fetch with curl (might have to use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--http0.9</a:t>
            </a:r>
            <a:r>
              <a:rPr lang="en">
                <a:solidFill>
                  <a:srgbClr val="000000"/>
                </a:solidFill>
              </a:rPr>
              <a:t> flag)</a:t>
            </a:r>
            <a:r>
              <a:rPr lang="en">
                <a:solidFill>
                  <a:srgbClr val="000000"/>
                </a:solidFill>
              </a:rPr>
              <a:t>: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49" name="Google Shape;349;p55"/>
          <p:cNvSpPr txBox="1"/>
          <p:nvPr/>
        </p:nvSpPr>
        <p:spPr>
          <a:xfrm>
            <a:off x="1330200" y="2932375"/>
            <a:ext cx="64836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http://{vm_ip_address}/{file_name}.html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350" name="Google Shape;350;p55"/>
          <p:cNvSpPr txBox="1"/>
          <p:nvPr/>
        </p:nvSpPr>
        <p:spPr>
          <a:xfrm>
            <a:off x="1330200" y="4480125"/>
            <a:ext cx="6483600" cy="431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curl -v </a:t>
            </a: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http://{vm_ip_address}/{file_name}.html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56"/>
          <p:cNvSpPr txBox="1"/>
          <p:nvPr/>
        </p:nvSpPr>
        <p:spPr>
          <a:xfrm>
            <a:off x="3857625" y="3620050"/>
            <a:ext cx="44730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Here’s NYTimes.html on my demo server.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356" name="Google Shape;356;p56"/>
          <p:cNvSpPr txBox="1"/>
          <p:nvPr/>
        </p:nvSpPr>
        <p:spPr>
          <a:xfrm>
            <a:off x="3857625" y="4234025"/>
            <a:ext cx="44730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http://{ip_addr}/NYTimes.html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Agenda</a:t>
            </a:r>
            <a:endParaRPr>
              <a:solidFill>
                <a:srgbClr val="000000"/>
              </a:solidFill>
            </a:endParaRPr>
          </a:p>
        </p:txBody>
      </p:sp>
      <p:sp>
        <p:nvSpPr>
          <p:cNvPr id="362" name="Google Shape;362;p5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-"/>
            </a:pPr>
            <a:r>
              <a:rPr lang="en">
                <a:solidFill>
                  <a:srgbClr val="999999"/>
                </a:solidFill>
              </a:rPr>
              <a:t>Introduction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-"/>
            </a:pPr>
            <a:r>
              <a:rPr lang="en">
                <a:solidFill>
                  <a:srgbClr val="999999"/>
                </a:solidFill>
              </a:rPr>
              <a:t>Project SSH Keys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-"/>
            </a:pPr>
            <a:r>
              <a:rPr lang="en">
                <a:solidFill>
                  <a:srgbClr val="999999"/>
                </a:solidFill>
              </a:rPr>
              <a:t>Creating a VM Instance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800"/>
              <a:buChar char="-"/>
            </a:pPr>
            <a:r>
              <a:rPr lang="en">
                <a:solidFill>
                  <a:srgbClr val="999999"/>
                </a:solidFill>
              </a:rPr>
              <a:t>Building &amp; Running </a:t>
            </a:r>
            <a:r>
              <a:rPr i="1" lang="en">
                <a:solidFill>
                  <a:srgbClr val="999999"/>
                </a:solidFill>
              </a:rPr>
              <a:t>LinuxTinyServer</a:t>
            </a:r>
            <a:endParaRPr>
              <a:solidFill>
                <a:srgbClr val="999999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990000"/>
              </a:buClr>
              <a:buSzPts val="1800"/>
              <a:buChar char="-"/>
            </a:pPr>
            <a:r>
              <a:rPr b="1" lang="en">
                <a:solidFill>
                  <a:srgbClr val="990000"/>
                </a:solidFill>
              </a:rPr>
              <a:t>Configuring a systemd service</a:t>
            </a:r>
            <a:endParaRPr b="1">
              <a:solidFill>
                <a:srgbClr val="990000"/>
              </a:solidFill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5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Reliably</a:t>
            </a:r>
            <a:r>
              <a:rPr lang="en"/>
              <a:t> Run a Long-Running Service</a:t>
            </a:r>
            <a:endParaRPr/>
          </a:p>
        </p:txBody>
      </p:sp>
      <p:sp>
        <p:nvSpPr>
          <p:cNvPr id="368" name="Google Shape;368;p58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can now run our </a:t>
            </a:r>
            <a:r>
              <a:rPr i="1" lang="en">
                <a:solidFill>
                  <a:srgbClr val="000000"/>
                </a:solidFill>
              </a:rPr>
              <a:t>LinuxTinyServer</a:t>
            </a:r>
            <a:r>
              <a:rPr lang="en">
                <a:solidFill>
                  <a:srgbClr val="000000"/>
                </a:solidFill>
              </a:rPr>
              <a:t> and serve incoming requests.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However, merely running it from the terminal means it may die whenever our SSH session ends.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Using something like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tmux</a:t>
            </a:r>
            <a:r>
              <a:rPr lang="en">
                <a:solidFill>
                  <a:srgbClr val="000000"/>
                </a:solidFill>
              </a:rPr>
              <a:t> can help, but it is not a permanent solution: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Has session overhead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Not an OS first-class citizen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No </a:t>
            </a:r>
            <a:r>
              <a:rPr lang="en">
                <a:solidFill>
                  <a:srgbClr val="000000"/>
                </a:solidFill>
              </a:rPr>
              <a:t>automatic</a:t>
            </a:r>
            <a:r>
              <a:rPr lang="en">
                <a:solidFill>
                  <a:srgbClr val="000000"/>
                </a:solidFill>
              </a:rPr>
              <a:t> restarts or reliability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The “real” </a:t>
            </a:r>
            <a:r>
              <a:rPr lang="en">
                <a:solidFill>
                  <a:srgbClr val="000000"/>
                </a:solidFill>
              </a:rPr>
              <a:t>solution</a:t>
            </a:r>
            <a:r>
              <a:rPr lang="en">
                <a:solidFill>
                  <a:srgbClr val="000000"/>
                </a:solidFill>
              </a:rPr>
              <a:t> here is to use a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systemd</a:t>
            </a:r>
            <a:r>
              <a:rPr lang="en">
                <a:solidFill>
                  <a:srgbClr val="000000"/>
                </a:solidFill>
              </a:rPr>
              <a:t> service.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5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Configuring systemd</a:t>
            </a:r>
            <a:endParaRPr/>
          </a:p>
        </p:txBody>
      </p:sp>
      <p:sp>
        <p:nvSpPr>
          <p:cNvPr id="374" name="Google Shape;374;p59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can define a service via a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.service</a:t>
            </a:r>
            <a:r>
              <a:rPr lang="en">
                <a:solidFill>
                  <a:srgbClr val="000000"/>
                </a:solidFill>
              </a:rPr>
              <a:t> file in the </a:t>
            </a:r>
            <a:r>
              <a:rPr lang="en">
                <a:solidFill>
                  <a:srgbClr val="00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systemd</a:t>
            </a:r>
            <a:r>
              <a:rPr lang="en">
                <a:solidFill>
                  <a:srgbClr val="000000"/>
                </a:solidFill>
              </a:rPr>
              <a:t> directory.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This is an INI file (sort of like YAML) that defines the config for the service.</a:t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00000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For instance, it can control: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Automatic restarts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Starting service on boot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User/Group permissions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Executable to run (and its argument)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Environment variables</a:t>
            </a:r>
            <a:endParaRPr>
              <a:solidFill>
                <a:srgbClr val="000000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</a:pPr>
            <a:r>
              <a:rPr lang="en">
                <a:solidFill>
                  <a:srgbClr val="000000"/>
                </a:solidFill>
              </a:rPr>
              <a:t>Working directory (where the executable is run)</a:t>
            </a:r>
            <a:endParaRPr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Making a New Service</a:t>
            </a:r>
            <a:endParaRPr/>
          </a:p>
        </p:txBody>
      </p:sp>
      <p:sp>
        <p:nvSpPr>
          <p:cNvPr id="380" name="Google Shape;380;p60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00000"/>
                </a:solidFill>
              </a:rPr>
              <a:t>We will create </a:t>
            </a:r>
            <a:r>
              <a:rPr lang="en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/etc/systemd/system/linuxtinyserver.service</a:t>
            </a:r>
            <a:endParaRPr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You can find an example </a:t>
            </a:r>
            <a:r>
              <a:rPr lang="en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linuxtinyserver.service</a:t>
            </a:r>
            <a:r>
              <a:rPr lang="en">
                <a:solidFill>
                  <a:schemeClr val="dk1"/>
                </a:solidFill>
              </a:rPr>
              <a:t> file on Canvas in Files, </a:t>
            </a:r>
            <a:r>
              <a:rPr lang="en">
                <a:solidFill>
                  <a:schemeClr val="dk1"/>
                </a:solidFill>
              </a:rPr>
              <a:t>under Labs/Lab 11.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Download this file, and then edit it to replace all instances of &lt;username&gt; with the username you used to SSH into the VM.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6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Adding Service to systemd</a:t>
            </a:r>
            <a:endParaRPr/>
          </a:p>
        </p:txBody>
      </p:sp>
      <p:sp>
        <p:nvSpPr>
          <p:cNvPr id="386" name="Google Shape;386;p61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Now, we just need to put this file into the </a:t>
            </a: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/etc/systemd/system/</a:t>
            </a:r>
            <a:r>
              <a:rPr lang="en" sz="1700">
                <a:solidFill>
                  <a:schemeClr val="dk1"/>
                </a:solidFill>
              </a:rPr>
              <a:t> directory.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You can do this by copy/pasting with </a:t>
            </a: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vim</a:t>
            </a:r>
            <a:r>
              <a:rPr lang="en" sz="1700">
                <a:solidFill>
                  <a:schemeClr val="dk1"/>
                </a:solidFill>
              </a:rPr>
              <a:t> or </a:t>
            </a: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nano</a:t>
            </a:r>
            <a:r>
              <a:rPr lang="en" sz="1700">
                <a:solidFill>
                  <a:schemeClr val="dk1"/>
                </a:solidFill>
              </a:rPr>
              <a:t>, or by using </a:t>
            </a: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scp</a:t>
            </a:r>
            <a:r>
              <a:rPr lang="en" sz="1700">
                <a:solidFill>
                  <a:schemeClr val="dk1"/>
                </a:solidFill>
              </a:rPr>
              <a:t> / </a:t>
            </a: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nano</a:t>
            </a:r>
            <a:r>
              <a:rPr lang="en" sz="1700">
                <a:solidFill>
                  <a:schemeClr val="dk1"/>
                </a:solidFill>
              </a:rPr>
              <a:t>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For instance, on a local terminal: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And then on the remote VM instance: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87" name="Google Shape;387;p61"/>
          <p:cNvSpPr txBox="1"/>
          <p:nvPr/>
        </p:nvSpPr>
        <p:spPr>
          <a:xfrm>
            <a:off x="1220700" y="2766650"/>
            <a:ext cx="6702600" cy="9696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scp -i ~/.ssh/gcp_key \</a:t>
            </a:r>
            <a:endParaRPr sz="17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~/local/path/to/linuxtinyserver.service \</a:t>
            </a:r>
            <a:endParaRPr sz="17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&lt;username&gt;@&lt;vm_ip&gt;:~/LinuxTinyServer/</a:t>
            </a:r>
            <a:endParaRPr sz="17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388" name="Google Shape;388;p61"/>
          <p:cNvSpPr txBox="1"/>
          <p:nvPr/>
        </p:nvSpPr>
        <p:spPr>
          <a:xfrm>
            <a:off x="891900" y="4292900"/>
            <a:ext cx="7360200" cy="7080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sudo cp ~/LinuxTinyServer/linuxtinyserver.service \</a:t>
            </a:r>
            <a:endParaRPr sz="17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/etc/systemd/system/</a:t>
            </a:r>
            <a:endParaRPr sz="17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6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Permissions</a:t>
            </a:r>
            <a:endParaRPr/>
          </a:p>
        </p:txBody>
      </p:sp>
      <p:sp>
        <p:nvSpPr>
          <p:cNvPr id="394" name="Google Shape;394;p62"/>
          <p:cNvSpPr txBox="1"/>
          <p:nvPr>
            <p:ph idx="1" type="body"/>
          </p:nvPr>
        </p:nvSpPr>
        <p:spPr>
          <a:xfrm>
            <a:off x="311700" y="1017725"/>
            <a:ext cx="8679300" cy="41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Make sure the service file has the proper ownership and permissions: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395" name="Google Shape;395;p62"/>
          <p:cNvSpPr txBox="1"/>
          <p:nvPr/>
        </p:nvSpPr>
        <p:spPr>
          <a:xfrm>
            <a:off x="76500" y="1587250"/>
            <a:ext cx="89910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sudo chown root:root /etc/systemd/system/linuxtinyserver.service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396" name="Google Shape;396;p62"/>
          <p:cNvSpPr txBox="1"/>
          <p:nvPr/>
        </p:nvSpPr>
        <p:spPr>
          <a:xfrm>
            <a:off x="76500" y="2340900"/>
            <a:ext cx="89910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sudo chmod 644 /etc/systemd/system/linuxtinyserver.service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3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&lt;username&gt;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/LinuxTinyServer/LinuxTinyServer 80 /home/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&lt;username&gt;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02" name="Google Shape;402;p63"/>
          <p:cNvSpPr txBox="1"/>
          <p:nvPr/>
        </p:nvSpPr>
        <p:spPr>
          <a:xfrm>
            <a:off x="3769700" y="289975"/>
            <a:ext cx="44730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Here’s an overview of the file.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03" name="Google Shape;403;p63"/>
          <p:cNvSpPr txBox="1"/>
          <p:nvPr/>
        </p:nvSpPr>
        <p:spPr>
          <a:xfrm>
            <a:off x="3769700" y="936950"/>
            <a:ext cx="44730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Note: this is condensed to fit on the slide and not </a:t>
            </a:r>
            <a:r>
              <a:rPr lang="en" sz="1800">
                <a:solidFill>
                  <a:schemeClr val="dk1"/>
                </a:solidFill>
              </a:rPr>
              <a:t>technically</a:t>
            </a:r>
            <a:r>
              <a:rPr lang="en" sz="1800">
                <a:solidFill>
                  <a:schemeClr val="dk1"/>
                </a:solidFill>
              </a:rPr>
              <a:t> valid; comments in INI have to be on their own lines.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6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Explaining the Service File</a:t>
            </a:r>
            <a:endParaRPr/>
          </a:p>
        </p:txBody>
      </p:sp>
      <p:sp>
        <p:nvSpPr>
          <p:cNvPr id="409" name="Google Shape;409;p64"/>
          <p:cNvSpPr txBox="1"/>
          <p:nvPr>
            <p:ph idx="1" type="body"/>
          </p:nvPr>
        </p:nvSpPr>
        <p:spPr>
          <a:xfrm>
            <a:off x="311700" y="1152475"/>
            <a:ext cx="8679300" cy="3990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As </a:t>
            </a:r>
            <a:r>
              <a:rPr lang="en">
                <a:solidFill>
                  <a:schemeClr val="dk1"/>
                </a:solidFill>
              </a:rPr>
              <a:t>you</a:t>
            </a:r>
            <a:r>
              <a:rPr lang="en">
                <a:solidFill>
                  <a:schemeClr val="dk1"/>
                </a:solidFill>
              </a:rPr>
              <a:t> can see, there are a lot of options on this service file, and even more you can set.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 will briefly go over each of the specified attributes in the example file.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There are a lot of other </a:t>
            </a:r>
            <a:r>
              <a:rPr lang="en">
                <a:solidFill>
                  <a:schemeClr val="dk1"/>
                </a:solidFill>
              </a:rPr>
              <a:t>fields</a:t>
            </a:r>
            <a:r>
              <a:rPr lang="en">
                <a:solidFill>
                  <a:schemeClr val="dk1"/>
                </a:solidFill>
              </a:rPr>
              <a:t> and options you can set. I’d </a:t>
            </a:r>
            <a:r>
              <a:rPr lang="en">
                <a:solidFill>
                  <a:schemeClr val="dk1"/>
                </a:solidFill>
              </a:rPr>
              <a:t>recommend</a:t>
            </a:r>
            <a:r>
              <a:rPr lang="en">
                <a:solidFill>
                  <a:schemeClr val="dk1"/>
                </a:solidFill>
              </a:rPr>
              <a:t> </a:t>
            </a:r>
            <a:r>
              <a:rPr lang="en">
                <a:solidFill>
                  <a:schemeClr val="dk1"/>
                </a:solidFill>
              </a:rPr>
              <a:t>reading</a:t>
            </a:r>
            <a:r>
              <a:rPr lang="en">
                <a:solidFill>
                  <a:schemeClr val="dk1"/>
                </a:solidFill>
              </a:rPr>
              <a:t> more documentation on the later.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E.g.,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https://docs.redhat.com/en/documentation/red_hat_enterprise_linux/9/html/using_systemd_unit_files_to_customize_and_optimize_your_system/assembly_working-with-systemd-unit-files_working-with-systemd</a:t>
            </a:r>
            <a:r>
              <a:rPr lang="en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5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=/home/&lt;username&gt;/LinuxTinyServer/LinuxTinyServer 80 /home/&lt;username&gt;/html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15" name="Google Shape;415;p65"/>
          <p:cNvSpPr/>
          <p:nvPr/>
        </p:nvSpPr>
        <p:spPr>
          <a:xfrm>
            <a:off x="142800" y="351700"/>
            <a:ext cx="4220400" cy="252900"/>
          </a:xfrm>
          <a:prstGeom prst="frame">
            <a:avLst>
              <a:gd fmla="val 13068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6" name="Google Shape;416;p65"/>
          <p:cNvSpPr txBox="1"/>
          <p:nvPr/>
        </p:nvSpPr>
        <p:spPr>
          <a:xfrm>
            <a:off x="3846625" y="707625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 </a:t>
            </a:r>
            <a:r>
              <a:rPr b="1" i="1" lang="en" sz="1800">
                <a:solidFill>
                  <a:schemeClr val="dk1"/>
                </a:solidFill>
              </a:rPr>
              <a:t>Description</a:t>
            </a:r>
            <a:r>
              <a:rPr lang="en" sz="1800">
                <a:solidFill>
                  <a:schemeClr val="dk1"/>
                </a:solidFill>
              </a:rPr>
              <a:t> is a simple plaintext </a:t>
            </a:r>
            <a:r>
              <a:rPr lang="en" sz="1800">
                <a:solidFill>
                  <a:schemeClr val="dk1"/>
                </a:solidFill>
              </a:rPr>
              <a:t>description</a:t>
            </a:r>
            <a:r>
              <a:rPr lang="en" sz="1800">
                <a:solidFill>
                  <a:schemeClr val="dk1"/>
                </a:solidFill>
              </a:rPr>
              <a:t> of the service.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6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=/home/&lt;username&gt;/LinuxTinyServer/LinuxTinyServer 80 /home/&lt;username&gt;/html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22" name="Google Shape;422;p66"/>
          <p:cNvSpPr/>
          <p:nvPr/>
        </p:nvSpPr>
        <p:spPr>
          <a:xfrm>
            <a:off x="142800" y="527550"/>
            <a:ext cx="4220400" cy="483600"/>
          </a:xfrm>
          <a:prstGeom prst="frame">
            <a:avLst>
              <a:gd fmla="val 11378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3" name="Google Shape;423;p66"/>
          <p:cNvSpPr txBox="1"/>
          <p:nvPr/>
        </p:nvSpPr>
        <p:spPr>
          <a:xfrm>
            <a:off x="4143375" y="1158225"/>
            <a:ext cx="44730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 </a:t>
            </a:r>
            <a:r>
              <a:rPr b="1" i="1" lang="en" sz="1800">
                <a:solidFill>
                  <a:schemeClr val="dk1"/>
                </a:solidFill>
              </a:rPr>
              <a:t>After </a:t>
            </a:r>
            <a:r>
              <a:rPr lang="en" sz="1800">
                <a:solidFill>
                  <a:schemeClr val="dk1"/>
                </a:solidFill>
              </a:rPr>
              <a:t>and </a:t>
            </a:r>
            <a:r>
              <a:rPr b="1" i="1" lang="en" sz="1800">
                <a:solidFill>
                  <a:schemeClr val="dk1"/>
                </a:solidFill>
              </a:rPr>
              <a:t>Wants</a:t>
            </a:r>
            <a:r>
              <a:rPr lang="en" sz="1800">
                <a:solidFill>
                  <a:schemeClr val="dk1"/>
                </a:solidFill>
              </a:rPr>
              <a:t> line</a:t>
            </a:r>
            <a:r>
              <a:rPr lang="en" sz="1800">
                <a:solidFill>
                  <a:schemeClr val="dk1"/>
                </a:solidFill>
              </a:rPr>
              <a:t> here indicate that the service should wait for </a:t>
            </a: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network-online.target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24" name="Google Shape;424;p66"/>
          <p:cNvSpPr txBox="1"/>
          <p:nvPr/>
        </p:nvSpPr>
        <p:spPr>
          <a:xfrm>
            <a:off x="4143375" y="2321100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I.e., it waits for the network to be online before starting the service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7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=/home/&lt;username&gt;/LinuxTinyServer/LinuxTinyServer 80 /home/&lt;username&gt;/html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30" name="Google Shape;430;p67"/>
          <p:cNvSpPr/>
          <p:nvPr/>
        </p:nvSpPr>
        <p:spPr>
          <a:xfrm>
            <a:off x="142800" y="1318850"/>
            <a:ext cx="4220400" cy="252900"/>
          </a:xfrm>
          <a:prstGeom prst="frame">
            <a:avLst>
              <a:gd fmla="val 13068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67"/>
          <p:cNvSpPr txBox="1"/>
          <p:nvPr/>
        </p:nvSpPr>
        <p:spPr>
          <a:xfrm>
            <a:off x="4253275" y="1832850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 </a:t>
            </a:r>
            <a:r>
              <a:rPr b="1" i="1" lang="en" sz="1800">
                <a:solidFill>
                  <a:schemeClr val="dk1"/>
                </a:solidFill>
              </a:rPr>
              <a:t>Type</a:t>
            </a:r>
            <a:r>
              <a:rPr lang="en" sz="1800">
                <a:solidFill>
                  <a:schemeClr val="dk1"/>
                </a:solidFill>
              </a:rPr>
              <a:t> here indicates how the service acts: is it a daemon, does it fork, etc.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32" name="Google Shape;432;p67"/>
          <p:cNvSpPr txBox="1"/>
          <p:nvPr/>
        </p:nvSpPr>
        <p:spPr>
          <a:xfrm>
            <a:off x="4253275" y="2733925"/>
            <a:ext cx="44730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simple </a:t>
            </a:r>
            <a:r>
              <a:rPr lang="en" sz="1800">
                <a:solidFill>
                  <a:schemeClr val="dk1"/>
                </a:solidFill>
              </a:rPr>
              <a:t>is the default and means a simple process that does not need to handle forking or acting as a daemon.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p68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=/home/&lt;username&gt;/LinuxTinyServer/LinuxTinyServer 80 /home/&lt;username&gt;/html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38" name="Google Shape;438;p68"/>
          <p:cNvSpPr/>
          <p:nvPr/>
        </p:nvSpPr>
        <p:spPr>
          <a:xfrm>
            <a:off x="142800" y="1538675"/>
            <a:ext cx="4220400" cy="483600"/>
          </a:xfrm>
          <a:prstGeom prst="frame">
            <a:avLst>
              <a:gd fmla="val 11378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p68"/>
          <p:cNvSpPr txBox="1"/>
          <p:nvPr/>
        </p:nvSpPr>
        <p:spPr>
          <a:xfrm>
            <a:off x="4143375" y="2296800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dk1"/>
                </a:solidFill>
              </a:rPr>
              <a:t>User</a:t>
            </a:r>
            <a:r>
              <a:rPr lang="en" sz="1800">
                <a:solidFill>
                  <a:schemeClr val="dk1"/>
                </a:solidFill>
              </a:rPr>
              <a:t> and </a:t>
            </a:r>
            <a:r>
              <a:rPr b="1" i="1" lang="en" sz="1800">
                <a:solidFill>
                  <a:schemeClr val="dk1"/>
                </a:solidFill>
              </a:rPr>
              <a:t>Group</a:t>
            </a:r>
            <a:r>
              <a:rPr lang="en" sz="1800">
                <a:solidFill>
                  <a:schemeClr val="dk1"/>
                </a:solidFill>
              </a:rPr>
              <a:t> specify the user/group permissions the </a:t>
            </a:r>
            <a:r>
              <a:rPr lang="en" sz="1800">
                <a:solidFill>
                  <a:schemeClr val="dk1"/>
                </a:solidFill>
              </a:rPr>
              <a:t>service</a:t>
            </a:r>
            <a:r>
              <a:rPr lang="en" sz="1800">
                <a:solidFill>
                  <a:schemeClr val="dk1"/>
                </a:solidFill>
              </a:rPr>
              <a:t> will have.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40" name="Google Shape;440;p68"/>
          <p:cNvSpPr txBox="1"/>
          <p:nvPr/>
        </p:nvSpPr>
        <p:spPr>
          <a:xfrm>
            <a:off x="4143375" y="3189350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For brevity, we will just set them to your username on the VM.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41" name="Google Shape;441;p68"/>
          <p:cNvSpPr txBox="1"/>
          <p:nvPr/>
        </p:nvSpPr>
        <p:spPr>
          <a:xfrm>
            <a:off x="4143375" y="4126350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For a real service, it would be better to set a custom User and Group.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69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=/home/&lt;username&gt;/LinuxTinyServer/LinuxTinyServer 80 /home/&lt;username&gt;/html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47" name="Google Shape;447;p69"/>
          <p:cNvSpPr/>
          <p:nvPr/>
        </p:nvSpPr>
        <p:spPr>
          <a:xfrm>
            <a:off x="142800" y="1912350"/>
            <a:ext cx="4220400" cy="483600"/>
          </a:xfrm>
          <a:prstGeom prst="frame">
            <a:avLst>
              <a:gd fmla="val 11378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8" name="Google Shape;448;p69"/>
          <p:cNvSpPr txBox="1"/>
          <p:nvPr/>
        </p:nvSpPr>
        <p:spPr>
          <a:xfrm>
            <a:off x="4143375" y="2296800"/>
            <a:ext cx="44730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dk1"/>
                </a:solidFill>
              </a:rPr>
              <a:t>Restart</a:t>
            </a:r>
            <a:r>
              <a:rPr lang="en" sz="1800">
                <a:solidFill>
                  <a:schemeClr val="dk1"/>
                </a:solidFill>
              </a:rPr>
              <a:t> controls how the service restarts.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49" name="Google Shape;449;p69"/>
          <p:cNvSpPr txBox="1"/>
          <p:nvPr/>
        </p:nvSpPr>
        <p:spPr>
          <a:xfrm>
            <a:off x="4143375" y="2906425"/>
            <a:ext cx="4473000" cy="12930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always </a:t>
            </a:r>
            <a:r>
              <a:rPr lang="en" sz="1800">
                <a:solidFill>
                  <a:schemeClr val="dk1"/>
                </a:solidFill>
              </a:rPr>
              <a:t>means it always restarts, but there is also an </a:t>
            </a: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on-failure</a:t>
            </a:r>
            <a:r>
              <a:rPr lang="en" sz="1800">
                <a:solidFill>
                  <a:schemeClr val="dk1"/>
                </a:solidFill>
              </a:rPr>
              <a:t> option, which only restarts for non-zero exit statuses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50" name="Google Shape;450;p69"/>
          <p:cNvSpPr txBox="1"/>
          <p:nvPr/>
        </p:nvSpPr>
        <p:spPr>
          <a:xfrm>
            <a:off x="4143375" y="4347350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dk1"/>
                </a:solidFill>
              </a:rPr>
              <a:t>RestartSec</a:t>
            </a:r>
            <a:r>
              <a:rPr lang="en" sz="1800">
                <a:solidFill>
                  <a:schemeClr val="dk1"/>
                </a:solidFill>
              </a:rPr>
              <a:t> is how many second between restarts.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70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=/home/&lt;username&gt;/LinuxTinyServer/LinuxTinyServer 80 /home/&lt;username&gt;/html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56" name="Google Shape;456;p70"/>
          <p:cNvSpPr/>
          <p:nvPr/>
        </p:nvSpPr>
        <p:spPr>
          <a:xfrm>
            <a:off x="142800" y="2275000"/>
            <a:ext cx="4220400" cy="560400"/>
          </a:xfrm>
          <a:prstGeom prst="frame">
            <a:avLst>
              <a:gd fmla="val 11378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7" name="Google Shape;457;p70"/>
          <p:cNvSpPr txBox="1"/>
          <p:nvPr/>
        </p:nvSpPr>
        <p:spPr>
          <a:xfrm>
            <a:off x="4132400" y="450400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This controls where </a:t>
            </a: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stdout</a:t>
            </a:r>
            <a:r>
              <a:rPr lang="en" sz="1800">
                <a:solidFill>
                  <a:schemeClr val="dk1"/>
                </a:solidFill>
              </a:rPr>
              <a:t> and </a:t>
            </a: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stderr</a:t>
            </a:r>
            <a:r>
              <a:rPr lang="en" sz="1800">
                <a:solidFill>
                  <a:schemeClr val="dk1"/>
                </a:solidFill>
              </a:rPr>
              <a:t> get sent.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58" name="Google Shape;458;p70"/>
          <p:cNvSpPr txBox="1"/>
          <p:nvPr/>
        </p:nvSpPr>
        <p:spPr>
          <a:xfrm>
            <a:off x="4132400" y="1284200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The default is the </a:t>
            </a: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systemd</a:t>
            </a:r>
            <a:r>
              <a:rPr lang="en" sz="1800">
                <a:solidFill>
                  <a:schemeClr val="dk1"/>
                </a:solidFill>
              </a:rPr>
              <a:t> journal. I set it here to be explicit.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p71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=/home/&lt;username&gt;/LinuxTinyServer/LinuxTinyServer 80 /home/&lt;username&gt;/html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64" name="Google Shape;464;p71"/>
          <p:cNvSpPr/>
          <p:nvPr/>
        </p:nvSpPr>
        <p:spPr>
          <a:xfrm>
            <a:off x="142800" y="2725625"/>
            <a:ext cx="4220400" cy="252900"/>
          </a:xfrm>
          <a:prstGeom prst="frame">
            <a:avLst>
              <a:gd fmla="val 13068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5" name="Google Shape;465;p71"/>
          <p:cNvSpPr txBox="1"/>
          <p:nvPr/>
        </p:nvSpPr>
        <p:spPr>
          <a:xfrm>
            <a:off x="4528200" y="2621225"/>
            <a:ext cx="4473000" cy="4617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This is the time to stop the service.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72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=/home/&lt;username&gt;/LinuxTinyServer/LinuxTinyServer 80 /home/&lt;username&gt;/html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71" name="Google Shape;471;p72"/>
          <p:cNvSpPr/>
          <p:nvPr/>
        </p:nvSpPr>
        <p:spPr>
          <a:xfrm>
            <a:off x="142800" y="3319100"/>
            <a:ext cx="8385900" cy="252900"/>
          </a:xfrm>
          <a:prstGeom prst="frame">
            <a:avLst>
              <a:gd fmla="val 13068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2" name="Google Shape;472;p72"/>
          <p:cNvSpPr txBox="1"/>
          <p:nvPr/>
        </p:nvSpPr>
        <p:spPr>
          <a:xfrm>
            <a:off x="4253275" y="1832850"/>
            <a:ext cx="4473000" cy="10158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dk1"/>
                </a:solidFill>
              </a:rPr>
              <a:t>ExecStart</a:t>
            </a:r>
            <a:r>
              <a:rPr lang="en" sz="1800">
                <a:solidFill>
                  <a:schemeClr val="dk1"/>
                </a:solidFill>
              </a:rPr>
              <a:t> is the absolute path to the executable, along with any arguments for the program.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73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=/home/&lt;username&gt;/LinuxTinyServer/LinuxTinyServer 80 /home/&lt;username&gt;/html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78" name="Google Shape;478;p73"/>
          <p:cNvSpPr/>
          <p:nvPr/>
        </p:nvSpPr>
        <p:spPr>
          <a:xfrm>
            <a:off x="142800" y="3901600"/>
            <a:ext cx="5044800" cy="252900"/>
          </a:xfrm>
          <a:prstGeom prst="frame">
            <a:avLst>
              <a:gd fmla="val 13068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73"/>
          <p:cNvSpPr txBox="1"/>
          <p:nvPr/>
        </p:nvSpPr>
        <p:spPr>
          <a:xfrm>
            <a:off x="4209275" y="2879475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800">
                <a:solidFill>
                  <a:schemeClr val="dk1"/>
                </a:solidFill>
              </a:rPr>
              <a:t>WorkingDirectory</a:t>
            </a:r>
            <a:r>
              <a:rPr lang="en" sz="1800">
                <a:solidFill>
                  <a:schemeClr val="dk1"/>
                </a:solidFill>
              </a:rPr>
              <a:t> is the directory from which the executable will be run.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74"/>
          <p:cNvSpPr txBox="1"/>
          <p:nvPr/>
        </p:nvSpPr>
        <p:spPr>
          <a:xfrm>
            <a:off x="142800" y="78150"/>
            <a:ext cx="8858400" cy="47871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[Unit]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Description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=Linux Tiny Server C++ Binary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After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Ensures the network is up before starting the service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Wants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=network-online.target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[Service]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Type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=simple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User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Run service as your user rather than root (recommended for security)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Group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=&lt;username&gt;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=always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Automatically restart the service if it crashes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RestartSec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	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Wait 3 seconds before restarting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StandardOutput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StandardError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=journal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TimeoutStopSec</a:t>
            </a:r>
            <a:r>
              <a:rPr lang="en" sz="13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=30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absolute path to your executable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ExecStart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=/home/&lt;username&gt;/LinuxTinyServer/LinuxTinyServer 80 /home/&lt;username&gt;/html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The directory from which the binary is run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WorkingDirectory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=/home/&lt;username&gt;/LinuxTinyServer</a:t>
            </a:r>
            <a:endParaRPr sz="13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[Install]</a:t>
            </a:r>
            <a:endParaRPr sz="1300">
              <a:solidFill>
                <a:srgbClr val="38761D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990000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WantedBy</a:t>
            </a:r>
            <a:r>
              <a:rPr lang="en" sz="1300">
                <a:latin typeface="Roboto Mono Medium"/>
                <a:ea typeface="Roboto Mono Medium"/>
                <a:cs typeface="Roboto Mono Medium"/>
                <a:sym typeface="Roboto Mono Medium"/>
              </a:rPr>
              <a:t>=multi-user.target  </a:t>
            </a:r>
            <a:r>
              <a:rPr lang="en" sz="1300">
                <a:solidFill>
                  <a:srgbClr val="38761D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# Starts the service in standard multi-user boot mode</a:t>
            </a:r>
            <a:endParaRPr sz="1300"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85" name="Google Shape;485;p74"/>
          <p:cNvSpPr/>
          <p:nvPr/>
        </p:nvSpPr>
        <p:spPr>
          <a:xfrm>
            <a:off x="142800" y="4517025"/>
            <a:ext cx="2824500" cy="252900"/>
          </a:xfrm>
          <a:prstGeom prst="frame">
            <a:avLst>
              <a:gd fmla="val 13068" name="adj1"/>
            </a:avLst>
          </a:prstGeom>
          <a:solidFill>
            <a:srgbClr val="FF0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6" name="Google Shape;486;p74"/>
          <p:cNvSpPr txBox="1"/>
          <p:nvPr/>
        </p:nvSpPr>
        <p:spPr>
          <a:xfrm>
            <a:off x="3857600" y="3121250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What this line does is make the service start automatically during bootup.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487" name="Google Shape;487;p74"/>
          <p:cNvSpPr txBox="1"/>
          <p:nvPr/>
        </p:nvSpPr>
        <p:spPr>
          <a:xfrm>
            <a:off x="3857600" y="4031025"/>
            <a:ext cx="4473000" cy="7389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Specifically, during the multi-user (non-graphical, </a:t>
            </a:r>
            <a:r>
              <a:rPr lang="en" sz="1800">
                <a:solidFill>
                  <a:schemeClr val="dk1"/>
                </a:solidFill>
              </a:rPr>
              <a:t>text</a:t>
            </a:r>
            <a:r>
              <a:rPr lang="en" sz="1800">
                <a:solidFill>
                  <a:schemeClr val="dk1"/>
                </a:solidFill>
              </a:rPr>
              <a:t> mode) state.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7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Activating the Service</a:t>
            </a:r>
            <a:endParaRPr/>
          </a:p>
        </p:txBody>
      </p:sp>
      <p:sp>
        <p:nvSpPr>
          <p:cNvPr id="493" name="Google Shape;493;p75"/>
          <p:cNvSpPr txBox="1"/>
          <p:nvPr>
            <p:ph idx="1" type="body"/>
          </p:nvPr>
        </p:nvSpPr>
        <p:spPr>
          <a:xfrm>
            <a:off x="311700" y="1017725"/>
            <a:ext cx="8679300" cy="41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First, ensure the binary is executable: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Since port 80 is protected, we need to give </a:t>
            </a:r>
            <a:r>
              <a:rPr i="1" lang="en">
                <a:solidFill>
                  <a:schemeClr val="dk1"/>
                </a:solidFill>
              </a:rPr>
              <a:t>LinuxTinyServer</a:t>
            </a:r>
            <a:r>
              <a:rPr lang="en">
                <a:solidFill>
                  <a:schemeClr val="dk1"/>
                </a:solidFill>
              </a:rPr>
              <a:t> permission to use it.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You can do that with this command, replacing USERNAME with your username: 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You can check the permissions with: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494" name="Google Shape;494;p75"/>
          <p:cNvSpPr txBox="1"/>
          <p:nvPr/>
        </p:nvSpPr>
        <p:spPr>
          <a:xfrm>
            <a:off x="1329900" y="1479275"/>
            <a:ext cx="64842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chmod +x ~/LinuxTinyServer/LinuxTinyServer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95" name="Google Shape;495;p75"/>
          <p:cNvSpPr txBox="1"/>
          <p:nvPr/>
        </p:nvSpPr>
        <p:spPr>
          <a:xfrm>
            <a:off x="897750" y="2752225"/>
            <a:ext cx="7348500" cy="738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sudo setcap 'cap_net_bind_service=+ep' \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45720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/home/USERNAME/LinuxTinyServer/LinuxTinyServer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496" name="Google Shape;496;p75"/>
          <p:cNvSpPr txBox="1"/>
          <p:nvPr/>
        </p:nvSpPr>
        <p:spPr>
          <a:xfrm>
            <a:off x="690600" y="4236425"/>
            <a:ext cx="77628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getcap /home/USERNAME/LinuxTinyServer/LinuxTinyServer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7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Load and Start the Service</a:t>
            </a:r>
            <a:endParaRPr/>
          </a:p>
        </p:txBody>
      </p:sp>
      <p:sp>
        <p:nvSpPr>
          <p:cNvPr id="502" name="Google Shape;502;p76"/>
          <p:cNvSpPr txBox="1"/>
          <p:nvPr>
            <p:ph idx="1" type="body"/>
          </p:nvPr>
        </p:nvSpPr>
        <p:spPr>
          <a:xfrm>
            <a:off x="311700" y="1017725"/>
            <a:ext cx="8679300" cy="41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To run the service, do the following commands on the VM: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503" name="Google Shape;503;p76"/>
          <p:cNvSpPr txBox="1"/>
          <p:nvPr/>
        </p:nvSpPr>
        <p:spPr>
          <a:xfrm>
            <a:off x="1329900" y="1710075"/>
            <a:ext cx="64842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sudo systemctl daemon-reload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504" name="Google Shape;504;p76"/>
          <p:cNvSpPr txBox="1"/>
          <p:nvPr/>
        </p:nvSpPr>
        <p:spPr>
          <a:xfrm>
            <a:off x="1329900" y="2477925"/>
            <a:ext cx="64842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sudo systemctl enable linuxtinyserver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505" name="Google Shape;505;p76"/>
          <p:cNvSpPr txBox="1"/>
          <p:nvPr/>
        </p:nvSpPr>
        <p:spPr>
          <a:xfrm>
            <a:off x="1329900" y="3245775"/>
            <a:ext cx="64842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sudo systemctl start linuxtinyserver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  <p:sp>
        <p:nvSpPr>
          <p:cNvPr id="506" name="Google Shape;506;p76"/>
          <p:cNvSpPr txBox="1"/>
          <p:nvPr/>
        </p:nvSpPr>
        <p:spPr>
          <a:xfrm>
            <a:off x="1329900" y="4013625"/>
            <a:ext cx="64842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sudo systemctl status linuxtinyserver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77"/>
          <p:cNvSpPr txBox="1"/>
          <p:nvPr/>
        </p:nvSpPr>
        <p:spPr>
          <a:xfrm>
            <a:off x="170400" y="139800"/>
            <a:ext cx="8803200" cy="48639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rgbClr val="18803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christopherdavis@demo-server</a:t>
            </a: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:</a:t>
            </a:r>
            <a:r>
              <a:rPr lang="en" sz="1600">
                <a:solidFill>
                  <a:srgbClr val="0000FF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~</a:t>
            </a: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$ sudo systemctl status linuxtinyserver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● linuxtinyserver.service - Linux Tiny Server C++ Binary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Loaded: loaded (/etc/systemd/system/linuxtinyserver.service; </a:t>
            </a:r>
            <a:r>
              <a:rPr lang="en" sz="1600">
                <a:solidFill>
                  <a:srgbClr val="18803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enabled</a:t>
            </a: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; preset: </a:t>
            </a:r>
            <a:r>
              <a:rPr lang="en" sz="1600">
                <a:solidFill>
                  <a:srgbClr val="18803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enabled</a:t>
            </a: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)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Active: </a:t>
            </a:r>
            <a:r>
              <a:rPr lang="en" sz="1600">
                <a:solidFill>
                  <a:srgbClr val="188038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active (running)</a:t>
            </a: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since Fri 2026-04-10 16:01:36 UTC; 13s ago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Main PID: 7795 (LinuxTinyServer)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Tasks: 1 (limit: 4598)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Memory: 292.0K (peak: 460.0K)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CPU: 4ms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CGroup: /system.slice/linuxtinyserver.service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             └─7795 /home/christopherdavis/LinuxTinyServer/LinuxTinyServer 80 /home/christopherdavis/html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Apr 10 16:01:36 demo-server systemd[1]: linuxtinyserver.service: Scheduled restart job, restart counter is at 96.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Apr 10 16:01:36 demo-server systemd[1]: Started linuxtinyserver.service - Linux Tiny Server C++ Binary.</a:t>
            </a:r>
            <a:endParaRPr sz="16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7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517" name="Google Shape;517;p78"/>
          <p:cNvSpPr txBox="1"/>
          <p:nvPr>
            <p:ph idx="1" type="body"/>
          </p:nvPr>
        </p:nvSpPr>
        <p:spPr>
          <a:xfrm>
            <a:off x="311700" y="1017725"/>
            <a:ext cx="8679300" cy="41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Your service should be active!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It now runs independently of SSH sessions, and will automatically restart if the </a:t>
            </a:r>
            <a:r>
              <a:rPr lang="en">
                <a:solidFill>
                  <a:schemeClr val="dk1"/>
                </a:solidFill>
              </a:rPr>
              <a:t>process dies</a:t>
            </a:r>
            <a:r>
              <a:rPr lang="en">
                <a:solidFill>
                  <a:schemeClr val="dk1"/>
                </a:solidFill>
              </a:rPr>
              <a:t> or the VM reboots.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To stop your service (and prevent it from restarting on boot), run this:</a:t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</a:rPr>
              <a:t>To re-enable it, run the four commands on the previous step.</a:t>
            </a:r>
            <a:endParaRPr sz="1700">
              <a:solidFill>
                <a:schemeClr val="dk1"/>
              </a:solidFill>
            </a:endParaRPr>
          </a:p>
        </p:txBody>
      </p:sp>
      <p:sp>
        <p:nvSpPr>
          <p:cNvPr id="518" name="Google Shape;518;p78"/>
          <p:cNvSpPr txBox="1"/>
          <p:nvPr/>
        </p:nvSpPr>
        <p:spPr>
          <a:xfrm>
            <a:off x="1329900" y="3160800"/>
            <a:ext cx="6484200" cy="461700"/>
          </a:xfrm>
          <a:prstGeom prst="rect">
            <a:avLst/>
          </a:prstGeom>
          <a:solidFill>
            <a:schemeClr val="lt2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 Mono Medium"/>
                <a:ea typeface="Roboto Mono Medium"/>
                <a:cs typeface="Roboto Mono Medium"/>
                <a:sym typeface="Roboto Mono Medium"/>
              </a:rPr>
              <a:t>sudo systemctl disable --now linuxtinyserver</a:t>
            </a:r>
            <a:endParaRPr sz="1800">
              <a:solidFill>
                <a:schemeClr val="dk1"/>
              </a:solidFill>
              <a:latin typeface="Roboto Mono Medium"/>
              <a:ea typeface="Roboto Mono Medium"/>
              <a:cs typeface="Roboto Mono Medium"/>
              <a:sym typeface="Roboto Mono Medium"/>
            </a:endParaRP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7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Summary</a:t>
            </a:r>
            <a:endParaRPr/>
          </a:p>
        </p:txBody>
      </p:sp>
      <p:sp>
        <p:nvSpPr>
          <p:cNvPr id="524" name="Google Shape;524;p79"/>
          <p:cNvSpPr txBox="1"/>
          <p:nvPr>
            <p:ph idx="1" type="body"/>
          </p:nvPr>
        </p:nvSpPr>
        <p:spPr>
          <a:xfrm>
            <a:off x="311700" y="1017725"/>
            <a:ext cx="8679300" cy="41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Remember to Suspend or Stop your VM!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In either case—since we created a systemd service—our web-server will reboot.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8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Next Steps</a:t>
            </a:r>
            <a:endParaRPr/>
          </a:p>
        </p:txBody>
      </p:sp>
      <p:sp>
        <p:nvSpPr>
          <p:cNvPr id="530" name="Google Shape;530;p80"/>
          <p:cNvSpPr txBox="1"/>
          <p:nvPr>
            <p:ph idx="1" type="body"/>
          </p:nvPr>
        </p:nvSpPr>
        <p:spPr>
          <a:xfrm>
            <a:off x="311700" y="1017725"/>
            <a:ext cx="8679300" cy="412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We will also release a guide on creating custom images, instance templates, and CI/CD with GitHub!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